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61" r:id="rId3"/>
    <p:sldId id="258" r:id="rId4"/>
    <p:sldId id="260" r:id="rId5"/>
    <p:sldId id="259" r:id="rId6"/>
    <p:sldId id="265" r:id="rId7"/>
    <p:sldId id="292" r:id="rId8"/>
    <p:sldId id="286" r:id="rId9"/>
    <p:sldId id="287" r:id="rId10"/>
    <p:sldId id="263" r:id="rId11"/>
    <p:sldId id="272" r:id="rId12"/>
    <p:sldId id="264" r:id="rId13"/>
    <p:sldId id="267" r:id="rId14"/>
    <p:sldId id="291" r:id="rId15"/>
    <p:sldId id="268" r:id="rId16"/>
    <p:sldId id="282" r:id="rId17"/>
    <p:sldId id="266" r:id="rId18"/>
    <p:sldId id="270" r:id="rId19"/>
    <p:sldId id="273" r:id="rId20"/>
    <p:sldId id="276" r:id="rId21"/>
    <p:sldId id="274" r:id="rId22"/>
    <p:sldId id="277" r:id="rId23"/>
    <p:sldId id="279" r:id="rId24"/>
    <p:sldId id="280" r:id="rId25"/>
    <p:sldId id="278" r:id="rId26"/>
    <p:sldId id="281" r:id="rId27"/>
    <p:sldId id="283" r:id="rId28"/>
    <p:sldId id="289" r:id="rId29"/>
    <p:sldId id="271" r:id="rId30"/>
    <p:sldId id="285" r:id="rId31"/>
    <p:sldId id="290" r:id="rId32"/>
    <p:sldId id="293" r:id="rId33"/>
    <p:sldId id="294"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32" autoAdjust="0"/>
    <p:restoredTop sz="94660"/>
  </p:normalViewPr>
  <p:slideViewPr>
    <p:cSldViewPr snapToGrid="0" showGuides="1">
      <p:cViewPr>
        <p:scale>
          <a:sx n="73" d="100"/>
          <a:sy n="73" d="100"/>
        </p:scale>
        <p:origin x="-96" y="-846"/>
      </p:cViewPr>
      <p:guideLst>
        <p:guide orient="horz" pos="2160"/>
        <p:guide pos="3840"/>
      </p:guideLst>
    </p:cSldViewPr>
  </p:slideViewPr>
  <p:notesTextViewPr>
    <p:cViewPr>
      <p:scale>
        <a:sx n="1" d="1"/>
        <a:sy n="1" d="1"/>
      </p:scale>
      <p:origin x="0" y="0"/>
    </p:cViewPr>
  </p:notesTextViewPr>
  <p:sorterViewPr>
    <p:cViewPr varScale="1">
      <p:scale>
        <a:sx n="1" d="1"/>
        <a:sy n="1" d="1"/>
      </p:scale>
      <p:origin x="0" y="-3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Self</c:v>
                </c:pt>
              </c:strCache>
            </c:strRef>
          </c:tx>
          <c:invertIfNegative val="0"/>
          <c:cat>
            <c:strRef>
              <c:f>Sheet1!$A$2:$A$11</c:f>
              <c:strCache>
                <c:ptCount val="10"/>
                <c:pt idx="0">
                  <c:v>#1</c:v>
                </c:pt>
                <c:pt idx="1">
                  <c:v>#2</c:v>
                </c:pt>
                <c:pt idx="2">
                  <c:v>#3</c:v>
                </c:pt>
                <c:pt idx="3">
                  <c:v>#4</c:v>
                </c:pt>
                <c:pt idx="4">
                  <c:v>#5</c:v>
                </c:pt>
                <c:pt idx="5">
                  <c:v>#6</c:v>
                </c:pt>
                <c:pt idx="6">
                  <c:v>#7</c:v>
                </c:pt>
                <c:pt idx="7">
                  <c:v>#8</c:v>
                </c:pt>
                <c:pt idx="8">
                  <c:v>#9</c:v>
                </c:pt>
                <c:pt idx="9">
                  <c:v>#10</c:v>
                </c:pt>
              </c:strCache>
            </c:strRef>
          </c:cat>
          <c:val>
            <c:numRef>
              <c:f>Sheet1!$B$2:$B$11</c:f>
              <c:numCache>
                <c:formatCode>General</c:formatCode>
                <c:ptCount val="10"/>
                <c:pt idx="0">
                  <c:v>1</c:v>
                </c:pt>
                <c:pt idx="1">
                  <c:v>4</c:v>
                </c:pt>
                <c:pt idx="2">
                  <c:v>6</c:v>
                </c:pt>
                <c:pt idx="3">
                  <c:v>3</c:v>
                </c:pt>
                <c:pt idx="4">
                  <c:v>4</c:v>
                </c:pt>
                <c:pt idx="5">
                  <c:v>2</c:v>
                </c:pt>
                <c:pt idx="6">
                  <c:v>4</c:v>
                </c:pt>
                <c:pt idx="7">
                  <c:v>1</c:v>
                </c:pt>
                <c:pt idx="8">
                  <c:v>3</c:v>
                </c:pt>
                <c:pt idx="9">
                  <c:v>2</c:v>
                </c:pt>
              </c:numCache>
            </c:numRef>
          </c:val>
        </c:ser>
        <c:ser>
          <c:idx val="1"/>
          <c:order val="1"/>
          <c:tx>
            <c:strRef>
              <c:f>Sheet1!$C$1</c:f>
              <c:strCache>
                <c:ptCount val="1"/>
                <c:pt idx="0">
                  <c:v>Others</c:v>
                </c:pt>
              </c:strCache>
            </c:strRef>
          </c:tx>
          <c:invertIfNegative val="0"/>
          <c:cat>
            <c:strRef>
              <c:f>Sheet1!$A$2:$A$11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General</c:formatCode>
                <c:ptCount val="10"/>
                <c:pt idx="0">
                  <c:v>2.5</c:v>
                </c:pt>
                <c:pt idx="1">
                  <c:v>4</c:v>
                </c:pt>
                <c:pt idx="2">
                  <c:v>5</c:v>
                </c:pt>
                <c:pt idx="3">
                  <c:v>1</c:v>
                </c:pt>
                <c:pt idx="4">
                  <c:v>2.5</c:v>
                </c:pt>
                <c:pt idx="5">
                  <c:v>5.5</c:v>
                </c:pt>
                <c:pt idx="6">
                  <c:v>1.5</c:v>
                </c:pt>
                <c:pt idx="7">
                  <c:v>3</c:v>
                </c:pt>
                <c:pt idx="8">
                  <c:v>2.5</c:v>
                </c:pt>
                <c:pt idx="9">
                  <c:v>4</c:v>
                </c:pt>
              </c:numCache>
            </c:numRef>
          </c:val>
        </c:ser>
        <c:dLbls>
          <c:showLegendKey val="0"/>
          <c:showVal val="0"/>
          <c:showCatName val="0"/>
          <c:showSerName val="0"/>
          <c:showPercent val="0"/>
          <c:showBubbleSize val="0"/>
        </c:dLbls>
        <c:gapWidth val="150"/>
        <c:axId val="32110848"/>
        <c:axId val="33034240"/>
      </c:barChart>
      <c:catAx>
        <c:axId val="32110848"/>
        <c:scaling>
          <c:orientation val="minMax"/>
        </c:scaling>
        <c:delete val="0"/>
        <c:axPos val="b"/>
        <c:numFmt formatCode="General" sourceLinked="0"/>
        <c:majorTickMark val="out"/>
        <c:minorTickMark val="none"/>
        <c:tickLblPos val="nextTo"/>
        <c:crossAx val="33034240"/>
        <c:crosses val="autoZero"/>
        <c:auto val="1"/>
        <c:lblAlgn val="ctr"/>
        <c:lblOffset val="100"/>
        <c:noMultiLvlLbl val="0"/>
      </c:catAx>
      <c:valAx>
        <c:axId val="33034240"/>
        <c:scaling>
          <c:orientation val="minMax"/>
        </c:scaling>
        <c:delete val="0"/>
        <c:axPos val="l"/>
        <c:majorGridlines/>
        <c:numFmt formatCode="General" sourceLinked="1"/>
        <c:majorTickMark val="out"/>
        <c:minorTickMark val="none"/>
        <c:tickLblPos val="nextTo"/>
        <c:crossAx val="32110848"/>
        <c:crosses val="autoZero"/>
        <c:crossBetween val="between"/>
      </c:valAx>
      <c:spPr>
        <a:ln>
          <a:solidFill>
            <a:schemeClr val="tx1"/>
          </a:solidFill>
        </a:ln>
      </c:spPr>
    </c:plotArea>
    <c:legend>
      <c:legendPos val="r"/>
      <c:layout/>
      <c:overlay val="0"/>
    </c:legend>
    <c:plotVisOnly val="1"/>
    <c:dispBlanksAs val="gap"/>
    <c:showDLblsOverMax val="0"/>
  </c:chart>
  <c:spPr>
    <a:solidFill>
      <a:schemeClr val="accent6">
        <a:lumMod val="20000"/>
        <a:lumOff val="80000"/>
      </a:schemeClr>
    </a:solidFill>
    <a:ln>
      <a:solidFill>
        <a:schemeClr val="tx1"/>
      </a:solidFill>
    </a:ln>
    <a:effectLst>
      <a:outerShdw blurRad="317500" dist="330200" dir="8100000" algn="tr" rotWithShape="0">
        <a:prstClr val="black">
          <a:alpha val="40000"/>
        </a:prstClr>
      </a:outerShdw>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91F7A84-45F4-43D6-9EE8-BEC7B200829B}" type="datetimeFigureOut">
              <a:rPr lang="en-US" smtClean="0"/>
              <a:t>2/29/2016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24EAF544-B5D0-4E64-B9EC-3E77578CA535}" type="slidenum">
              <a:rPr lang="en-US" smtClean="0"/>
              <a:t>‹#›</a:t>
            </a:fld>
            <a:endParaRPr lang="en-US"/>
          </a:p>
        </p:txBody>
      </p:sp>
    </p:spTree>
    <p:extLst>
      <p:ext uri="{BB962C8B-B14F-4D97-AF65-F5344CB8AC3E}">
        <p14:creationId xmlns:p14="http://schemas.microsoft.com/office/powerpoint/2010/main" val="1380561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9D0EB9E-6F04-4BB4-B04E-764FFAFDC767}" type="datetimeFigureOut">
              <a:rPr lang="en-US" smtClean="0"/>
              <a:t>2/29/2016</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F72D851-70CA-4D71-A3A6-41993C2A2927}" type="slidenum">
              <a:rPr lang="en-US" smtClean="0"/>
              <a:t>‹#›</a:t>
            </a:fld>
            <a:endParaRPr lang="en-US"/>
          </a:p>
        </p:txBody>
      </p:sp>
    </p:spTree>
    <p:extLst>
      <p:ext uri="{BB962C8B-B14F-4D97-AF65-F5344CB8AC3E}">
        <p14:creationId xmlns:p14="http://schemas.microsoft.com/office/powerpoint/2010/main" val="52217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a:t>
            </a:fld>
            <a:endParaRPr lang="en-US"/>
          </a:p>
        </p:txBody>
      </p:sp>
    </p:spTree>
    <p:extLst>
      <p:ext uri="{BB962C8B-B14F-4D97-AF65-F5344CB8AC3E}">
        <p14:creationId xmlns:p14="http://schemas.microsoft.com/office/powerpoint/2010/main" val="224347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10</a:t>
            </a:fld>
            <a:endParaRPr lang="en-US"/>
          </a:p>
        </p:txBody>
      </p:sp>
    </p:spTree>
    <p:extLst>
      <p:ext uri="{BB962C8B-B14F-4D97-AF65-F5344CB8AC3E}">
        <p14:creationId xmlns:p14="http://schemas.microsoft.com/office/powerpoint/2010/main" val="130633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11</a:t>
            </a:fld>
            <a:endParaRPr lang="en-US"/>
          </a:p>
        </p:txBody>
      </p:sp>
    </p:spTree>
    <p:extLst>
      <p:ext uri="{BB962C8B-B14F-4D97-AF65-F5344CB8AC3E}">
        <p14:creationId xmlns:p14="http://schemas.microsoft.com/office/powerpoint/2010/main" val="134337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12</a:t>
            </a:fld>
            <a:endParaRPr lang="en-US"/>
          </a:p>
        </p:txBody>
      </p:sp>
    </p:spTree>
    <p:extLst>
      <p:ext uri="{BB962C8B-B14F-4D97-AF65-F5344CB8AC3E}">
        <p14:creationId xmlns:p14="http://schemas.microsoft.com/office/powerpoint/2010/main" val="239430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13</a:t>
            </a:fld>
            <a:endParaRPr lang="en-US"/>
          </a:p>
        </p:txBody>
      </p:sp>
    </p:spTree>
    <p:extLst>
      <p:ext uri="{BB962C8B-B14F-4D97-AF65-F5344CB8AC3E}">
        <p14:creationId xmlns:p14="http://schemas.microsoft.com/office/powerpoint/2010/main" val="123328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14</a:t>
            </a:fld>
            <a:endParaRPr lang="en-US"/>
          </a:p>
        </p:txBody>
      </p:sp>
    </p:spTree>
    <p:extLst>
      <p:ext uri="{BB962C8B-B14F-4D97-AF65-F5344CB8AC3E}">
        <p14:creationId xmlns:p14="http://schemas.microsoft.com/office/powerpoint/2010/main" val="21708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15</a:t>
            </a:fld>
            <a:endParaRPr lang="en-US"/>
          </a:p>
        </p:txBody>
      </p:sp>
    </p:spTree>
    <p:extLst>
      <p:ext uri="{BB962C8B-B14F-4D97-AF65-F5344CB8AC3E}">
        <p14:creationId xmlns:p14="http://schemas.microsoft.com/office/powerpoint/2010/main" val="306067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16</a:t>
            </a:fld>
            <a:endParaRPr lang="en-US"/>
          </a:p>
        </p:txBody>
      </p:sp>
    </p:spTree>
    <p:extLst>
      <p:ext uri="{BB962C8B-B14F-4D97-AF65-F5344CB8AC3E}">
        <p14:creationId xmlns:p14="http://schemas.microsoft.com/office/powerpoint/2010/main" val="61171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17</a:t>
            </a:fld>
            <a:endParaRPr lang="en-US"/>
          </a:p>
        </p:txBody>
      </p:sp>
    </p:spTree>
    <p:extLst>
      <p:ext uri="{BB962C8B-B14F-4D97-AF65-F5344CB8AC3E}">
        <p14:creationId xmlns:p14="http://schemas.microsoft.com/office/powerpoint/2010/main" val="2590590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18</a:t>
            </a:fld>
            <a:endParaRPr lang="en-US"/>
          </a:p>
        </p:txBody>
      </p:sp>
    </p:spTree>
    <p:extLst>
      <p:ext uri="{BB962C8B-B14F-4D97-AF65-F5344CB8AC3E}">
        <p14:creationId xmlns:p14="http://schemas.microsoft.com/office/powerpoint/2010/main" val="219944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19</a:t>
            </a:fld>
            <a:endParaRPr lang="en-US"/>
          </a:p>
        </p:txBody>
      </p:sp>
    </p:spTree>
    <p:extLst>
      <p:ext uri="{BB962C8B-B14F-4D97-AF65-F5344CB8AC3E}">
        <p14:creationId xmlns:p14="http://schemas.microsoft.com/office/powerpoint/2010/main" val="95056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a:t>
            </a:fld>
            <a:endParaRPr lang="en-US"/>
          </a:p>
        </p:txBody>
      </p:sp>
    </p:spTree>
    <p:extLst>
      <p:ext uri="{BB962C8B-B14F-4D97-AF65-F5344CB8AC3E}">
        <p14:creationId xmlns:p14="http://schemas.microsoft.com/office/powerpoint/2010/main" val="13546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20</a:t>
            </a:fld>
            <a:endParaRPr lang="en-US"/>
          </a:p>
        </p:txBody>
      </p:sp>
    </p:spTree>
    <p:extLst>
      <p:ext uri="{BB962C8B-B14F-4D97-AF65-F5344CB8AC3E}">
        <p14:creationId xmlns:p14="http://schemas.microsoft.com/office/powerpoint/2010/main" val="2398444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21</a:t>
            </a:fld>
            <a:endParaRPr lang="en-US"/>
          </a:p>
        </p:txBody>
      </p:sp>
    </p:spTree>
    <p:extLst>
      <p:ext uri="{BB962C8B-B14F-4D97-AF65-F5344CB8AC3E}">
        <p14:creationId xmlns:p14="http://schemas.microsoft.com/office/powerpoint/2010/main" val="607848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22</a:t>
            </a:fld>
            <a:endParaRPr lang="en-US"/>
          </a:p>
        </p:txBody>
      </p:sp>
    </p:spTree>
    <p:extLst>
      <p:ext uri="{BB962C8B-B14F-4D97-AF65-F5344CB8AC3E}">
        <p14:creationId xmlns:p14="http://schemas.microsoft.com/office/powerpoint/2010/main" val="151772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23</a:t>
            </a:fld>
            <a:endParaRPr lang="en-US"/>
          </a:p>
        </p:txBody>
      </p:sp>
    </p:spTree>
    <p:extLst>
      <p:ext uri="{BB962C8B-B14F-4D97-AF65-F5344CB8AC3E}">
        <p14:creationId xmlns:p14="http://schemas.microsoft.com/office/powerpoint/2010/main" val="4004093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24</a:t>
            </a:fld>
            <a:endParaRPr lang="en-US"/>
          </a:p>
        </p:txBody>
      </p:sp>
    </p:spTree>
    <p:extLst>
      <p:ext uri="{BB962C8B-B14F-4D97-AF65-F5344CB8AC3E}">
        <p14:creationId xmlns:p14="http://schemas.microsoft.com/office/powerpoint/2010/main" val="1984615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25</a:t>
            </a:fld>
            <a:endParaRPr lang="en-US"/>
          </a:p>
        </p:txBody>
      </p:sp>
    </p:spTree>
    <p:extLst>
      <p:ext uri="{BB962C8B-B14F-4D97-AF65-F5344CB8AC3E}">
        <p14:creationId xmlns:p14="http://schemas.microsoft.com/office/powerpoint/2010/main" val="253006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26</a:t>
            </a:fld>
            <a:endParaRPr lang="en-US"/>
          </a:p>
        </p:txBody>
      </p:sp>
    </p:spTree>
    <p:extLst>
      <p:ext uri="{BB962C8B-B14F-4D97-AF65-F5344CB8AC3E}">
        <p14:creationId xmlns:p14="http://schemas.microsoft.com/office/powerpoint/2010/main" val="274433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27</a:t>
            </a:fld>
            <a:endParaRPr lang="en-US"/>
          </a:p>
        </p:txBody>
      </p:sp>
    </p:spTree>
    <p:extLst>
      <p:ext uri="{BB962C8B-B14F-4D97-AF65-F5344CB8AC3E}">
        <p14:creationId xmlns:p14="http://schemas.microsoft.com/office/powerpoint/2010/main" val="1416864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28</a:t>
            </a:fld>
            <a:endParaRPr lang="en-US"/>
          </a:p>
        </p:txBody>
      </p:sp>
    </p:spTree>
    <p:extLst>
      <p:ext uri="{BB962C8B-B14F-4D97-AF65-F5344CB8AC3E}">
        <p14:creationId xmlns:p14="http://schemas.microsoft.com/office/powerpoint/2010/main" val="157783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29</a:t>
            </a:fld>
            <a:endParaRPr lang="en-US"/>
          </a:p>
        </p:txBody>
      </p:sp>
    </p:spTree>
    <p:extLst>
      <p:ext uri="{BB962C8B-B14F-4D97-AF65-F5344CB8AC3E}">
        <p14:creationId xmlns:p14="http://schemas.microsoft.com/office/powerpoint/2010/main" val="99165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3</a:t>
            </a:fld>
            <a:endParaRPr lang="en-US"/>
          </a:p>
        </p:txBody>
      </p:sp>
    </p:spTree>
    <p:extLst>
      <p:ext uri="{BB962C8B-B14F-4D97-AF65-F5344CB8AC3E}">
        <p14:creationId xmlns:p14="http://schemas.microsoft.com/office/powerpoint/2010/main" val="1484634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30</a:t>
            </a:fld>
            <a:endParaRPr lang="en-US"/>
          </a:p>
        </p:txBody>
      </p:sp>
    </p:spTree>
    <p:extLst>
      <p:ext uri="{BB962C8B-B14F-4D97-AF65-F5344CB8AC3E}">
        <p14:creationId xmlns:p14="http://schemas.microsoft.com/office/powerpoint/2010/main" val="2462441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31</a:t>
            </a:fld>
            <a:endParaRPr lang="en-US"/>
          </a:p>
        </p:txBody>
      </p:sp>
    </p:spTree>
    <p:extLst>
      <p:ext uri="{BB962C8B-B14F-4D97-AF65-F5344CB8AC3E}">
        <p14:creationId xmlns:p14="http://schemas.microsoft.com/office/powerpoint/2010/main" val="2478507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32</a:t>
            </a:fld>
            <a:endParaRPr lang="en-US"/>
          </a:p>
        </p:txBody>
      </p:sp>
    </p:spTree>
    <p:extLst>
      <p:ext uri="{BB962C8B-B14F-4D97-AF65-F5344CB8AC3E}">
        <p14:creationId xmlns:p14="http://schemas.microsoft.com/office/powerpoint/2010/main" val="2573899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33</a:t>
            </a:fld>
            <a:endParaRPr lang="en-US"/>
          </a:p>
        </p:txBody>
      </p:sp>
    </p:spTree>
    <p:extLst>
      <p:ext uri="{BB962C8B-B14F-4D97-AF65-F5344CB8AC3E}">
        <p14:creationId xmlns:p14="http://schemas.microsoft.com/office/powerpoint/2010/main" val="82203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4</a:t>
            </a:fld>
            <a:endParaRPr lang="en-US"/>
          </a:p>
        </p:txBody>
      </p:sp>
    </p:spTree>
    <p:extLst>
      <p:ext uri="{BB962C8B-B14F-4D97-AF65-F5344CB8AC3E}">
        <p14:creationId xmlns:p14="http://schemas.microsoft.com/office/powerpoint/2010/main" val="50587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5</a:t>
            </a:fld>
            <a:endParaRPr lang="en-US"/>
          </a:p>
        </p:txBody>
      </p:sp>
    </p:spTree>
    <p:extLst>
      <p:ext uri="{BB962C8B-B14F-4D97-AF65-F5344CB8AC3E}">
        <p14:creationId xmlns:p14="http://schemas.microsoft.com/office/powerpoint/2010/main" val="3362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6</a:t>
            </a:fld>
            <a:endParaRPr lang="en-US"/>
          </a:p>
        </p:txBody>
      </p:sp>
    </p:spTree>
    <p:extLst>
      <p:ext uri="{BB962C8B-B14F-4D97-AF65-F5344CB8AC3E}">
        <p14:creationId xmlns:p14="http://schemas.microsoft.com/office/powerpoint/2010/main" val="64102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7</a:t>
            </a:fld>
            <a:endParaRPr lang="en-US"/>
          </a:p>
        </p:txBody>
      </p:sp>
    </p:spTree>
    <p:extLst>
      <p:ext uri="{BB962C8B-B14F-4D97-AF65-F5344CB8AC3E}">
        <p14:creationId xmlns:p14="http://schemas.microsoft.com/office/powerpoint/2010/main" val="11062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8</a:t>
            </a:fld>
            <a:endParaRPr lang="en-US"/>
          </a:p>
        </p:txBody>
      </p:sp>
    </p:spTree>
    <p:extLst>
      <p:ext uri="{BB962C8B-B14F-4D97-AF65-F5344CB8AC3E}">
        <p14:creationId xmlns:p14="http://schemas.microsoft.com/office/powerpoint/2010/main" val="264255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72D851-70CA-4D71-A3A6-41993C2A2927}" type="slidenum">
              <a:rPr lang="en-US" smtClean="0"/>
              <a:t>9</a:t>
            </a:fld>
            <a:endParaRPr lang="en-US"/>
          </a:p>
        </p:txBody>
      </p:sp>
    </p:spTree>
    <p:extLst>
      <p:ext uri="{BB962C8B-B14F-4D97-AF65-F5344CB8AC3E}">
        <p14:creationId xmlns:p14="http://schemas.microsoft.com/office/powerpoint/2010/main" val="204668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23FC4-7554-4833-BF32-A99BE9EFD2D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1396969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23FC4-7554-4833-BF32-A99BE9EFD2D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475692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23FC4-7554-4833-BF32-A99BE9EFD2D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3477293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23FC4-7554-4833-BF32-A99BE9EFD2D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485093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23FC4-7554-4833-BF32-A99BE9EFD2D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1525400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23FC4-7554-4833-BF32-A99BE9EFD2DD}"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74496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23FC4-7554-4833-BF32-A99BE9EFD2DD}"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524142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23FC4-7554-4833-BF32-A99BE9EFD2DD}"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1107432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23FC4-7554-4833-BF32-A99BE9EFD2DD}"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1929392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23FC4-7554-4833-BF32-A99BE9EFD2DD}"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727371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23FC4-7554-4833-BF32-A99BE9EFD2DD}"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F3F69-02A0-4803-AD64-12DEEA21832D}" type="slidenum">
              <a:rPr lang="en-US" smtClean="0"/>
              <a:t>‹#›</a:t>
            </a:fld>
            <a:endParaRPr lang="en-US"/>
          </a:p>
        </p:txBody>
      </p:sp>
    </p:spTree>
    <p:extLst>
      <p:ext uri="{BB962C8B-B14F-4D97-AF65-F5344CB8AC3E}">
        <p14:creationId xmlns:p14="http://schemas.microsoft.com/office/powerpoint/2010/main" val="3533627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23FC4-7554-4833-BF32-A99BE9EFD2DD}" type="datetimeFigureOut">
              <a:rPr lang="en-US" smtClean="0"/>
              <a:t>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F3F69-02A0-4803-AD64-12DEEA21832D}" type="slidenum">
              <a:rPr lang="en-US" smtClean="0"/>
              <a:t>‹#›</a:t>
            </a:fld>
            <a:endParaRPr lang="en-US"/>
          </a:p>
        </p:txBody>
      </p:sp>
    </p:spTree>
    <p:extLst>
      <p:ext uri="{BB962C8B-B14F-4D97-AF65-F5344CB8AC3E}">
        <p14:creationId xmlns:p14="http://schemas.microsoft.com/office/powerpoint/2010/main" val="170766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1143001"/>
            <a:ext cx="11379200" cy="247253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9600" b="1" dirty="0">
                <a:effectLst>
                  <a:outerShdw blurRad="50800" dist="38100" dir="8100000" algn="tr" rotWithShape="0">
                    <a:prstClr val="black">
                      <a:alpha val="40000"/>
                    </a:prstClr>
                  </a:outerShdw>
                </a:effectLst>
              </a:rPr>
              <a:t>No Excuses -</a:t>
            </a:r>
          </a:p>
          <a:p>
            <a:pPr algn="ctr"/>
            <a:r>
              <a:rPr lang="en-US" sz="5867" b="1" dirty="0">
                <a:effectLst>
                  <a:outerShdw blurRad="50800" dist="38100" dir="8100000" algn="tr" rotWithShape="0">
                    <a:prstClr val="black">
                      <a:alpha val="40000"/>
                    </a:prstClr>
                  </a:outerShdw>
                </a:effectLst>
              </a:rPr>
              <a:t> Creating Employee Accountability</a:t>
            </a:r>
          </a:p>
        </p:txBody>
      </p:sp>
    </p:spTree>
    <p:extLst>
      <p:ext uri="{BB962C8B-B14F-4D97-AF65-F5344CB8AC3E}">
        <p14:creationId xmlns:p14="http://schemas.microsoft.com/office/powerpoint/2010/main" val="1967972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4 Keys to Changing the Culture</a:t>
            </a:r>
            <a:endParaRPr lang="en-US" sz="3200" b="1" dirty="0"/>
          </a:p>
        </p:txBody>
      </p:sp>
      <p:sp>
        <p:nvSpPr>
          <p:cNvPr id="3" name="TextBox 2"/>
          <p:cNvSpPr txBox="1"/>
          <p:nvPr/>
        </p:nvSpPr>
        <p:spPr>
          <a:xfrm>
            <a:off x="326204" y="1487739"/>
            <a:ext cx="11389178" cy="3570208"/>
          </a:xfrm>
          <a:prstGeom prst="rect">
            <a:avLst/>
          </a:prstGeom>
          <a:noFill/>
        </p:spPr>
        <p:txBody>
          <a:bodyPr wrap="square" rtlCol="0">
            <a:spAutoFit/>
          </a:bodyPr>
          <a:lstStyle/>
          <a:p>
            <a:pPr marL="800100" lvl="1" indent="-342900">
              <a:spcBef>
                <a:spcPts val="1200"/>
              </a:spcBef>
              <a:buAutoNum type="arabicPeriod"/>
            </a:pPr>
            <a:r>
              <a:rPr lang="en-US" sz="2400" b="1" dirty="0" smtClean="0"/>
              <a:t>Mirror </a:t>
            </a:r>
            <a:r>
              <a:rPr lang="en-US" sz="2400" b="1" dirty="0" err="1" smtClean="0"/>
              <a:t>mirror</a:t>
            </a:r>
            <a:r>
              <a:rPr lang="en-US" sz="2400" b="1" dirty="0" smtClean="0"/>
              <a:t>. </a:t>
            </a:r>
            <a:r>
              <a:rPr lang="en-US" sz="2000" dirty="0" smtClean="0"/>
              <a:t>Talk honestly.  Face the truth.  Enable people to see that a change has to be made. </a:t>
            </a:r>
            <a:r>
              <a:rPr lang="en-US" i="1" dirty="0" smtClean="0"/>
              <a:t>(360 reviews are a great tool to see where you are at)</a:t>
            </a:r>
          </a:p>
          <a:p>
            <a:pPr marL="800100" lvl="1" indent="-342900">
              <a:spcBef>
                <a:spcPts val="1200"/>
              </a:spcBef>
              <a:buAutoNum type="arabicPeriod"/>
            </a:pPr>
            <a:r>
              <a:rPr lang="en-US" sz="2400" b="1" dirty="0" smtClean="0"/>
              <a:t>Create trust through transparency.  </a:t>
            </a:r>
            <a:r>
              <a:rPr lang="en-US" sz="2000" dirty="0" smtClean="0"/>
              <a:t>Find ways to build a culture of trust so that people will entertain the plan for change.  For example, share financial data, good and bad, within and across groups.</a:t>
            </a:r>
          </a:p>
          <a:p>
            <a:pPr marL="800100" lvl="1" indent="-342900">
              <a:spcBef>
                <a:spcPts val="1200"/>
              </a:spcBef>
              <a:buAutoNum type="arabicPeriod"/>
            </a:pPr>
            <a:r>
              <a:rPr lang="en-US" sz="2400" b="1" dirty="0" smtClean="0"/>
              <a:t>Invert the organizational pyramid.  </a:t>
            </a:r>
            <a:r>
              <a:rPr lang="en-US" sz="2000" dirty="0" smtClean="0"/>
              <a:t>Make support functions and executives accountable to the frontline workers, rather than the other way around.</a:t>
            </a:r>
          </a:p>
          <a:p>
            <a:pPr marL="800100" lvl="1" indent="-342900">
              <a:spcBef>
                <a:spcPts val="1200"/>
              </a:spcBef>
              <a:buAutoNum type="arabicPeriod"/>
            </a:pPr>
            <a:r>
              <a:rPr lang="en-US" sz="2400" b="1" dirty="0" smtClean="0"/>
              <a:t>Recast the CEO’s role.  </a:t>
            </a:r>
            <a:r>
              <a:rPr lang="en-US" sz="2000" dirty="0" smtClean="0"/>
              <a:t>Transfer the ownership of change from the office of the CEO to employees.  Allow the CEO to ask as many questions as he answers.</a:t>
            </a:r>
            <a:endParaRPr lang="en-US" sz="2000" dirty="0"/>
          </a:p>
        </p:txBody>
      </p:sp>
      <p:pic>
        <p:nvPicPr>
          <p:cNvPr id="1028" name="Picture 4" descr="http://jayhidalgo.com/wp-content/uploads/2014/03/man-looking-in-mir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622" y="2190750"/>
            <a:ext cx="4135528" cy="4176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stevendobson.com/wp-content/uploads/2012/06/Corporate-Structure.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172" b="95573" l="3516" r="96387">
                        <a14:foregroundMark x1="40918" y1="21354" x2="58496" y2="22135"/>
                        <a14:foregroundMark x1="30859" y1="38542" x2="68066" y2="38932"/>
                        <a14:foregroundMark x1="44434" y1="53646" x2="73340" y2="53906"/>
                        <a14:foregroundMark x1="17383" y1="71354" x2="80273"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327900" y="3910012"/>
            <a:ext cx="3930650" cy="294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20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8"/>
                                        </p:tgtEl>
                                      </p:cBhvr>
                                    </p:animEffect>
                                    <p:set>
                                      <p:cBhvr>
                                        <p:cTn id="15" dur="1" fill="hold">
                                          <p:stCondLst>
                                            <p:cond delay="499"/>
                                          </p:stCondLst>
                                        </p:cTn>
                                        <p:tgtEl>
                                          <p:spTgt spid="1028"/>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par>
                          <p:cTn id="29" fill="hold">
                            <p:stCondLst>
                              <p:cond delay="1000"/>
                            </p:stCondLst>
                            <p:childTnLst>
                              <p:par>
                                <p:cTn id="30" presetID="8" presetClass="emph" presetSubtype="0" fill="hold" nodeType="afterEffect">
                                  <p:stCondLst>
                                    <p:cond delay="500"/>
                                  </p:stCondLst>
                                  <p:childTnLst>
                                    <p:animRot by="10800000">
                                      <p:cBhvr>
                                        <p:cTn id="31" dur="2000" fill="hold"/>
                                        <p:tgtEl>
                                          <p:spTgt spid="1030"/>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30"/>
                                        </p:tgtEl>
                                      </p:cBhvr>
                                    </p:animEffect>
                                    <p:set>
                                      <p:cBhvr>
                                        <p:cTn id="36" dur="1" fill="hold">
                                          <p:stCondLst>
                                            <p:cond delay="499"/>
                                          </p:stCondLst>
                                        </p:cTn>
                                        <p:tgtEl>
                                          <p:spTgt spid="103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1" y="171450"/>
            <a:ext cx="10702291" cy="707886"/>
          </a:xfrm>
          <a:prstGeom prst="rect">
            <a:avLst/>
          </a:prstGeom>
          <a:noFill/>
        </p:spPr>
        <p:txBody>
          <a:bodyPr wrap="square" rtlCol="0">
            <a:spAutoFit/>
          </a:bodyPr>
          <a:lstStyle/>
          <a:p>
            <a:r>
              <a:rPr lang="en-US" sz="4000" b="1" dirty="0" smtClean="0"/>
              <a:t>3 Guiding Principles to Accountability Leadership</a:t>
            </a:r>
            <a:endParaRPr lang="en-US" sz="3200" b="1" dirty="0"/>
          </a:p>
        </p:txBody>
      </p:sp>
      <p:sp>
        <p:nvSpPr>
          <p:cNvPr id="3" name="TextBox 2"/>
          <p:cNvSpPr txBox="1"/>
          <p:nvPr/>
        </p:nvSpPr>
        <p:spPr>
          <a:xfrm>
            <a:off x="644978" y="1143545"/>
            <a:ext cx="10964635" cy="4185761"/>
          </a:xfrm>
          <a:prstGeom prst="rect">
            <a:avLst/>
          </a:prstGeom>
          <a:noFill/>
        </p:spPr>
        <p:txBody>
          <a:bodyPr wrap="square" rtlCol="0">
            <a:spAutoFit/>
          </a:bodyPr>
          <a:lstStyle/>
          <a:p>
            <a:pPr>
              <a:spcAft>
                <a:spcPts val="1200"/>
              </a:spcAft>
            </a:pPr>
            <a:r>
              <a:rPr lang="en-US" sz="2800" dirty="0" smtClean="0"/>
              <a:t>Long before leaders can develop plans for getting others to take on more responsibility and ownership for their work, they must set the foundation of accountability using these 3 guiding principles:</a:t>
            </a:r>
          </a:p>
          <a:p>
            <a:pPr marL="914400" lvl="1" indent="-457200">
              <a:spcAft>
                <a:spcPts val="1200"/>
              </a:spcAft>
              <a:buFont typeface="+mj-lt"/>
              <a:buAutoNum type="arabicPeriod"/>
            </a:pPr>
            <a:r>
              <a:rPr lang="en-US" sz="2400" b="1" dirty="0" smtClean="0"/>
              <a:t>Clear and concise communications.  </a:t>
            </a:r>
            <a:r>
              <a:rPr lang="en-US" sz="2000" dirty="0" smtClean="0"/>
              <a:t>A </a:t>
            </a:r>
            <a:r>
              <a:rPr lang="en-US" sz="2000" u="sng" dirty="0" smtClean="0"/>
              <a:t>clear message </a:t>
            </a:r>
            <a:r>
              <a:rPr lang="en-US" sz="2000" dirty="0" smtClean="0"/>
              <a:t>helps people know what’s expected and how to make the right decisions.</a:t>
            </a:r>
          </a:p>
          <a:p>
            <a:pPr marL="914400" lvl="1" indent="-457200">
              <a:spcAft>
                <a:spcPts val="1200"/>
              </a:spcAft>
              <a:buFont typeface="+mj-lt"/>
              <a:buAutoNum type="arabicPeriod"/>
            </a:pPr>
            <a:r>
              <a:rPr lang="en-US" sz="2400" b="1" dirty="0" smtClean="0"/>
              <a:t>Compelling consequences.  </a:t>
            </a:r>
            <a:r>
              <a:rPr lang="en-US" sz="2000" dirty="0" smtClean="0"/>
              <a:t>Focus on consequences that produce </a:t>
            </a:r>
            <a:r>
              <a:rPr lang="en-US" sz="2000" u="sng" dirty="0" smtClean="0"/>
              <a:t>positive outcomes</a:t>
            </a:r>
            <a:r>
              <a:rPr lang="en-US" sz="2000" dirty="0" smtClean="0"/>
              <a:t>, not consequences focused on punishing for doing something wrong.  </a:t>
            </a:r>
            <a:endParaRPr lang="en-US" sz="2400" dirty="0" smtClean="0"/>
          </a:p>
          <a:p>
            <a:pPr marL="914400" lvl="1" indent="-457200">
              <a:spcAft>
                <a:spcPts val="1200"/>
              </a:spcAft>
              <a:buFont typeface="+mj-lt"/>
              <a:buAutoNum type="arabicPeriod"/>
            </a:pPr>
            <a:r>
              <a:rPr lang="en-US" sz="2400" b="1" dirty="0" smtClean="0"/>
              <a:t>Culture of accountability.  </a:t>
            </a:r>
            <a:r>
              <a:rPr lang="en-US" sz="2000" dirty="0" smtClean="0"/>
              <a:t>Leaders set the tone for cultural norms.  Mastering </a:t>
            </a:r>
            <a:r>
              <a:rPr lang="en-US" sz="2000" u="sng" dirty="0" smtClean="0"/>
              <a:t>conversations that encourage accountability </a:t>
            </a:r>
            <a:r>
              <a:rPr lang="en-US" sz="2000" dirty="0" smtClean="0"/>
              <a:t>is how leaders exert a powerful influence on positive cultural change.</a:t>
            </a:r>
            <a:endParaRPr lang="en-US" sz="2000" dirty="0"/>
          </a:p>
        </p:txBody>
      </p:sp>
    </p:spTree>
    <p:extLst>
      <p:ext uri="{BB962C8B-B14F-4D97-AF65-F5344CB8AC3E}">
        <p14:creationId xmlns:p14="http://schemas.microsoft.com/office/powerpoint/2010/main" val="182154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Leadership Communication</a:t>
            </a:r>
            <a:endParaRPr lang="en-US" sz="3200" b="1" dirty="0"/>
          </a:p>
        </p:txBody>
      </p:sp>
      <p:sp>
        <p:nvSpPr>
          <p:cNvPr id="3" name="TextBox 2"/>
          <p:cNvSpPr txBox="1"/>
          <p:nvPr/>
        </p:nvSpPr>
        <p:spPr>
          <a:xfrm>
            <a:off x="644979" y="1396093"/>
            <a:ext cx="10964635" cy="313932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As a leader, everything you say and do takes on a greater meaning</a:t>
            </a:r>
            <a:r>
              <a:rPr lang="en-US" sz="2400" dirty="0" smtClean="0"/>
              <a:t>.</a:t>
            </a:r>
          </a:p>
          <a:p>
            <a:pPr marL="285750" indent="-285750">
              <a:spcAft>
                <a:spcPts val="1200"/>
              </a:spcAft>
              <a:buFont typeface="Arial" panose="020B0604020202020204" pitchFamily="34" charset="0"/>
              <a:buChar char="•"/>
            </a:pPr>
            <a:r>
              <a:rPr lang="en-US" sz="2400" dirty="0"/>
              <a:t>Your responsibility lies in using the power of your words </a:t>
            </a:r>
            <a:r>
              <a:rPr lang="en-US" sz="2400" dirty="0" smtClean="0"/>
              <a:t>and your actions to </a:t>
            </a:r>
            <a:r>
              <a:rPr lang="en-US" sz="2400" dirty="0"/>
              <a:t>influence behaviors that bring about the right business results</a:t>
            </a:r>
            <a:r>
              <a:rPr lang="en-US" sz="2400" dirty="0" smtClean="0"/>
              <a:t>.</a:t>
            </a:r>
          </a:p>
          <a:p>
            <a:pPr marL="285750" indent="-285750">
              <a:spcAft>
                <a:spcPts val="1200"/>
              </a:spcAft>
              <a:buFont typeface="Arial" panose="020B0604020202020204" pitchFamily="34" charset="0"/>
              <a:buChar char="•"/>
            </a:pPr>
            <a:r>
              <a:rPr lang="en-US" sz="2400" dirty="0" smtClean="0"/>
              <a:t>How you handle mistakes, blame, feedback and credit goes a long way to setting the stage for accountability.</a:t>
            </a:r>
          </a:p>
          <a:p>
            <a:pPr marL="285750" indent="-285750">
              <a:spcAft>
                <a:spcPts val="1200"/>
              </a:spcAft>
              <a:buFont typeface="Arial" panose="020B0604020202020204" pitchFamily="34" charset="0"/>
              <a:buChar char="•"/>
            </a:pPr>
            <a:r>
              <a:rPr lang="en-US" sz="2400" dirty="0" smtClean="0"/>
              <a:t>Nothing is more important than </a:t>
            </a:r>
            <a:r>
              <a:rPr lang="en-US" sz="2400" b="1" u="sng" dirty="0" smtClean="0"/>
              <a:t>consistently</a:t>
            </a:r>
            <a:r>
              <a:rPr lang="en-US" sz="2400" dirty="0" smtClean="0"/>
              <a:t> delivering your core message to employees.</a:t>
            </a:r>
            <a:endParaRPr lang="en-US" sz="2400" dirty="0"/>
          </a:p>
        </p:txBody>
      </p:sp>
      <p:pic>
        <p:nvPicPr>
          <p:cNvPr id="2050" name="Picture 2" descr="http://www.kvibe.com/wp-content/uploads/2015/05/consistency-ny-nj-video-production-kvibe-productions-e1431108808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200" y="4443547"/>
            <a:ext cx="3618192" cy="2170916"/>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8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undmovementinfo.files.wordpress.com/2012/02/trus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backgroundMark x1="20595" y1="81062" x2="52632" y2="84988"/>
                      </a14:backgroundRemoval>
                    </a14:imgEffect>
                  </a14:imgLayer>
                </a14:imgProps>
              </a:ext>
              <a:ext uri="{28A0092B-C50C-407E-A947-70E740481C1C}">
                <a14:useLocalDpi xmlns:a14="http://schemas.microsoft.com/office/drawing/2010/main" val="0"/>
              </a:ext>
            </a:extLst>
          </a:blip>
          <a:srcRect/>
          <a:stretch/>
        </p:blipFill>
        <p:spPr bwMode="auto">
          <a:xfrm>
            <a:off x="8394792" y="2797535"/>
            <a:ext cx="3723730" cy="4640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Building Trust</a:t>
            </a:r>
            <a:endParaRPr lang="en-US" sz="3200" b="1" dirty="0"/>
          </a:p>
        </p:txBody>
      </p:sp>
      <p:sp>
        <p:nvSpPr>
          <p:cNvPr id="3" name="TextBox 2"/>
          <p:cNvSpPr txBox="1"/>
          <p:nvPr/>
        </p:nvSpPr>
        <p:spPr>
          <a:xfrm>
            <a:off x="644979" y="1142093"/>
            <a:ext cx="10964635" cy="172354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smtClean="0"/>
              <a:t>You build trust when you communicate your genuine interest in people and their needs.</a:t>
            </a:r>
          </a:p>
          <a:p>
            <a:pPr marL="285750" indent="-285750">
              <a:spcAft>
                <a:spcPts val="1200"/>
              </a:spcAft>
              <a:buFont typeface="Arial" panose="020B0604020202020204" pitchFamily="34" charset="0"/>
              <a:buChar char="•"/>
            </a:pPr>
            <a:r>
              <a:rPr lang="en-US" sz="2400" dirty="0" smtClean="0"/>
              <a:t>While there are many factors that contribute to our perceptions of trustworthiness, here 3 key traits that you should focus on:</a:t>
            </a:r>
          </a:p>
        </p:txBody>
      </p:sp>
      <p:sp>
        <p:nvSpPr>
          <p:cNvPr id="4" name="Rectangle 3"/>
          <p:cNvSpPr/>
          <p:nvPr/>
        </p:nvSpPr>
        <p:spPr>
          <a:xfrm>
            <a:off x="644979" y="2797534"/>
            <a:ext cx="8342267" cy="3708708"/>
          </a:xfrm>
          <a:prstGeom prst="rect">
            <a:avLst/>
          </a:prstGeom>
        </p:spPr>
        <p:txBody>
          <a:bodyPr wrap="square">
            <a:spAutoFit/>
          </a:bodyPr>
          <a:lstStyle/>
          <a:p>
            <a:pPr marL="914400" lvl="1" indent="-457200">
              <a:spcAft>
                <a:spcPts val="600"/>
              </a:spcAft>
              <a:buFont typeface="+mj-lt"/>
              <a:buAutoNum type="arabicPeriod"/>
            </a:pPr>
            <a:r>
              <a:rPr lang="en-US" sz="2400" b="1" dirty="0"/>
              <a:t>Character</a:t>
            </a:r>
            <a:r>
              <a:rPr lang="en-US" sz="2000" dirty="0"/>
              <a:t>.  Studies consistently cite </a:t>
            </a:r>
            <a:r>
              <a:rPr lang="en-US" sz="2000" u="sng" dirty="0"/>
              <a:t>honesty</a:t>
            </a:r>
            <a:r>
              <a:rPr lang="en-US" sz="2000" dirty="0"/>
              <a:t> as the #1 attribute of effective managers – consistently doing what they say they’ll do.</a:t>
            </a:r>
          </a:p>
          <a:p>
            <a:pPr marL="914400" lvl="1" indent="-457200">
              <a:spcAft>
                <a:spcPts val="600"/>
              </a:spcAft>
              <a:buFont typeface="+mj-lt"/>
              <a:buAutoNum type="arabicPeriod"/>
            </a:pPr>
            <a:r>
              <a:rPr lang="en-US" sz="2400" b="1" dirty="0"/>
              <a:t>Competence</a:t>
            </a:r>
            <a:r>
              <a:rPr lang="en-US" sz="2000" dirty="0"/>
              <a:t>. Your managerial competency should not be measured by your technical skills, but by your </a:t>
            </a:r>
            <a:r>
              <a:rPr lang="en-US" sz="2000" u="sng" dirty="0"/>
              <a:t>ability to understand </a:t>
            </a:r>
            <a:r>
              <a:rPr lang="en-US" sz="2000" dirty="0"/>
              <a:t>and influence people.</a:t>
            </a:r>
          </a:p>
          <a:p>
            <a:pPr marL="914400" lvl="1" indent="-457200">
              <a:spcAft>
                <a:spcPts val="600"/>
              </a:spcAft>
              <a:buFont typeface="+mj-lt"/>
              <a:buAutoNum type="arabicPeriod"/>
            </a:pPr>
            <a:r>
              <a:rPr lang="en-US" sz="2400" b="1" dirty="0"/>
              <a:t>Caring</a:t>
            </a:r>
            <a:r>
              <a:rPr lang="en-US" sz="2000" dirty="0"/>
              <a:t>. The most neglected trait is the ability to show you care.  Employees </a:t>
            </a:r>
            <a:r>
              <a:rPr lang="en-US" sz="2000" u="sng" dirty="0"/>
              <a:t>want to feel they matter </a:t>
            </a:r>
            <a:r>
              <a:rPr lang="en-US" sz="2000" dirty="0"/>
              <a:t>and their bosses actually care about them as people.</a:t>
            </a:r>
          </a:p>
          <a:p>
            <a:pPr marL="457200" indent="-457200">
              <a:spcAft>
                <a:spcPts val="1200"/>
              </a:spcAft>
              <a:buFont typeface="Wingdings" panose="05000000000000000000" pitchFamily="2" charset="2"/>
              <a:buChar char="ü"/>
            </a:pPr>
            <a:r>
              <a:rPr lang="en-US" sz="2400" dirty="0"/>
              <a:t>Only when these three traits are in place can employees reciprocate with trust.</a:t>
            </a:r>
          </a:p>
        </p:txBody>
      </p:sp>
    </p:spTree>
    <p:extLst>
      <p:ext uri="{BB962C8B-B14F-4D97-AF65-F5344CB8AC3E}">
        <p14:creationId xmlns:p14="http://schemas.microsoft.com/office/powerpoint/2010/main" val="3200989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4 Techniques to Building Trust</a:t>
            </a:r>
            <a:endParaRPr lang="en-US" sz="3200" b="1" dirty="0"/>
          </a:p>
        </p:txBody>
      </p:sp>
      <p:sp>
        <p:nvSpPr>
          <p:cNvPr id="3" name="TextBox 2"/>
          <p:cNvSpPr txBox="1"/>
          <p:nvPr/>
        </p:nvSpPr>
        <p:spPr>
          <a:xfrm>
            <a:off x="644979" y="1396092"/>
            <a:ext cx="10964635" cy="4216539"/>
          </a:xfrm>
          <a:prstGeom prst="rect">
            <a:avLst/>
          </a:prstGeom>
          <a:noFill/>
        </p:spPr>
        <p:txBody>
          <a:bodyPr wrap="square" rtlCol="0">
            <a:spAutoFit/>
          </a:bodyPr>
          <a:lstStyle/>
          <a:p>
            <a:pPr>
              <a:spcAft>
                <a:spcPts val="600"/>
              </a:spcAft>
            </a:pPr>
            <a:r>
              <a:rPr lang="en-US" sz="2800" dirty="0" smtClean="0"/>
              <a:t>To improve your connection to your people and build trust, try these techniques:</a:t>
            </a:r>
          </a:p>
          <a:p>
            <a:pPr marL="914400" lvl="1" indent="-457200">
              <a:spcAft>
                <a:spcPts val="600"/>
              </a:spcAft>
              <a:buAutoNum type="arabicPeriod"/>
            </a:pPr>
            <a:r>
              <a:rPr lang="en-US" sz="2800" b="1" dirty="0" smtClean="0"/>
              <a:t>Walk around.  </a:t>
            </a:r>
            <a:r>
              <a:rPr lang="en-US" sz="2000" dirty="0" smtClean="0"/>
              <a:t>Walk around each day to touch base with individual contributors to our company’s success.</a:t>
            </a:r>
          </a:p>
          <a:p>
            <a:pPr marL="914400" lvl="1" indent="-457200">
              <a:spcAft>
                <a:spcPts val="600"/>
              </a:spcAft>
              <a:buAutoNum type="arabicPeriod"/>
            </a:pPr>
            <a:r>
              <a:rPr lang="en-US" sz="2800" b="1" dirty="0" smtClean="0"/>
              <a:t>Capture vital statistics.  </a:t>
            </a:r>
            <a:r>
              <a:rPr lang="en-US" sz="2000" dirty="0" smtClean="0"/>
              <a:t>Learn about each employee’s life: spouse’s name, children’s names and ages, major hobbies, etc.</a:t>
            </a:r>
          </a:p>
          <a:p>
            <a:pPr marL="914400" lvl="1" indent="-457200">
              <a:spcAft>
                <a:spcPts val="600"/>
              </a:spcAft>
              <a:buAutoNum type="arabicPeriod"/>
            </a:pPr>
            <a:r>
              <a:rPr lang="en-US" sz="2800" b="1" dirty="0" smtClean="0"/>
              <a:t>Find what drives them.  </a:t>
            </a:r>
            <a:r>
              <a:rPr lang="en-US" sz="2000" dirty="0" smtClean="0"/>
              <a:t>Explore each person’s guiding motivations.</a:t>
            </a:r>
          </a:p>
          <a:p>
            <a:pPr marL="914400" lvl="1" indent="-457200">
              <a:spcAft>
                <a:spcPts val="600"/>
              </a:spcAft>
              <a:buAutoNum type="arabicPeriod"/>
            </a:pPr>
            <a:r>
              <a:rPr lang="en-US" sz="2800" b="1" dirty="0" smtClean="0"/>
              <a:t>Ask for ideas and feedback. </a:t>
            </a:r>
            <a:r>
              <a:rPr lang="en-US" sz="2000" dirty="0"/>
              <a:t>T</a:t>
            </a:r>
            <a:r>
              <a:rPr lang="en-US" sz="2000" dirty="0" smtClean="0"/>
              <a:t>rust must already be established for people to be openly honest with you.  Acknowledge that you have heard them and will think about what they have said.</a:t>
            </a:r>
            <a:endParaRPr lang="en-US" dirty="0" smtClean="0"/>
          </a:p>
        </p:txBody>
      </p:sp>
    </p:spTree>
    <p:extLst>
      <p:ext uri="{BB962C8B-B14F-4D97-AF65-F5344CB8AC3E}">
        <p14:creationId xmlns:p14="http://schemas.microsoft.com/office/powerpoint/2010/main" val="3153283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64" y="620050"/>
            <a:ext cx="11355977" cy="1569660"/>
          </a:xfrm>
          <a:prstGeom prst="rect">
            <a:avLst/>
          </a:prstGeom>
          <a:noFill/>
        </p:spPr>
        <p:txBody>
          <a:bodyPr wrap="square" rtlCol="0">
            <a:spAutoFit/>
          </a:bodyPr>
          <a:lstStyle/>
          <a:p>
            <a:pPr algn="ctr"/>
            <a:r>
              <a:rPr lang="en-US" sz="4800" dirty="0" smtClean="0">
                <a:latin typeface="Cooper Black" panose="0208090404030B020404" pitchFamily="18" charset="0"/>
                <a:cs typeface="Times New Roman" panose="02020603050405020304" pitchFamily="18" charset="0"/>
              </a:rPr>
              <a:t>Every conversation you have either builds trust or chips it away.</a:t>
            </a:r>
            <a:endParaRPr lang="en-US" sz="4800" dirty="0">
              <a:latin typeface="Cooper Black" panose="0208090404030B020404" pitchFamily="18" charset="0"/>
              <a:cs typeface="Times New Roman" panose="02020603050405020304" pitchFamily="18" charset="0"/>
            </a:endParaRPr>
          </a:p>
        </p:txBody>
      </p:sp>
      <p:pic>
        <p:nvPicPr>
          <p:cNvPr id="4100" name="Picture 4" descr="http://i.huffpost.com/gen/2228166/images/o-TWO-PEOPLE-TALKING-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122" y="2751908"/>
            <a:ext cx="7480663" cy="37403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21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Positive vs. Negative Feedback</a:t>
            </a:r>
            <a:endParaRPr lang="en-US" sz="3200" b="1" dirty="0"/>
          </a:p>
        </p:txBody>
      </p:sp>
      <p:sp>
        <p:nvSpPr>
          <p:cNvPr id="3" name="TextBox 2"/>
          <p:cNvSpPr txBox="1"/>
          <p:nvPr/>
        </p:nvSpPr>
        <p:spPr>
          <a:xfrm>
            <a:off x="635835" y="1185780"/>
            <a:ext cx="10964635" cy="477053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Studies show that positive feedback is more motivating than negative feedback.</a:t>
            </a:r>
          </a:p>
          <a:p>
            <a:pPr marL="342900" indent="-342900">
              <a:spcAft>
                <a:spcPts val="1800"/>
              </a:spcAft>
              <a:buFont typeface="Arial" panose="020B0604020202020204" pitchFamily="34" charset="0"/>
              <a:buChar char="•"/>
            </a:pPr>
            <a:r>
              <a:rPr lang="en-US" sz="2400" dirty="0" smtClean="0"/>
              <a:t>Be careful of sandwiching a criticism between to positive comments.  People will only remember the negative comment.</a:t>
            </a:r>
          </a:p>
          <a:p>
            <a:pPr algn="ctr">
              <a:spcAft>
                <a:spcPts val="1800"/>
              </a:spcAft>
            </a:pPr>
            <a:r>
              <a:rPr lang="en-US" sz="3200" b="1" i="1" dirty="0" smtClean="0"/>
              <a:t>“That was a great presentation, Dale.  Next time, don’t forget to include the graph data.  I thought we discussed that.  Other than that, it was very effective, nice work.”</a:t>
            </a:r>
          </a:p>
          <a:p>
            <a:pPr marL="342900" indent="-342900">
              <a:spcAft>
                <a:spcPts val="600"/>
              </a:spcAft>
              <a:buFont typeface="Arial" panose="020B0604020202020204" pitchFamily="34" charset="0"/>
              <a:buChar char="•"/>
            </a:pPr>
            <a:r>
              <a:rPr lang="en-US" sz="2400" dirty="0" smtClean="0"/>
              <a:t>Dale doesn’t hear the compliments, he only hears his boss was disappointed in him and wants to defend himself.</a:t>
            </a:r>
          </a:p>
          <a:p>
            <a:pPr marL="342900" indent="-342900">
              <a:spcAft>
                <a:spcPts val="600"/>
              </a:spcAft>
              <a:buFont typeface="Arial" panose="020B0604020202020204" pitchFamily="34" charset="0"/>
              <a:buChar char="•"/>
            </a:pPr>
            <a:r>
              <a:rPr lang="en-US" sz="2400" dirty="0" smtClean="0"/>
              <a:t>Managers who frequently recognize and celebrate small wins are those who bring out the best in their people.</a:t>
            </a:r>
            <a:endParaRPr lang="en-US" sz="2000" dirty="0" smtClean="0"/>
          </a:p>
        </p:txBody>
      </p:sp>
    </p:spTree>
    <p:extLst>
      <p:ext uri="{BB962C8B-B14F-4D97-AF65-F5344CB8AC3E}">
        <p14:creationId xmlns:p14="http://schemas.microsoft.com/office/powerpoint/2010/main" val="3644850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The Power of Praise and Recognition</a:t>
            </a:r>
            <a:endParaRPr lang="en-US" sz="3200" b="1" dirty="0"/>
          </a:p>
        </p:txBody>
      </p:sp>
      <p:sp>
        <p:nvSpPr>
          <p:cNvPr id="3" name="TextBox 2"/>
          <p:cNvSpPr txBox="1"/>
          <p:nvPr/>
        </p:nvSpPr>
        <p:spPr>
          <a:xfrm>
            <a:off x="644979" y="1178379"/>
            <a:ext cx="10964635" cy="490903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smtClean="0"/>
              <a:t>Positive reinforcement is a powerful source of fuel that energizes people to try harder, persist longer and overcome difficulties.</a:t>
            </a:r>
          </a:p>
          <a:p>
            <a:pPr marL="285750" indent="-285750">
              <a:spcAft>
                <a:spcPts val="1200"/>
              </a:spcAft>
              <a:buFont typeface="Arial" panose="020B0604020202020204" pitchFamily="34" charset="0"/>
              <a:buChar char="•"/>
            </a:pPr>
            <a:r>
              <a:rPr lang="en-US" sz="2400" dirty="0" smtClean="0"/>
              <a:t>When we receive praise, our brain releases dopamine, a neurotransmitter that stimulates the pleasure centers.</a:t>
            </a:r>
          </a:p>
          <a:p>
            <a:pPr marL="285750" indent="-285750">
              <a:spcAft>
                <a:spcPts val="600"/>
              </a:spcAft>
              <a:buFont typeface="Arial" panose="020B0604020202020204" pitchFamily="34" charset="0"/>
              <a:buChar char="•"/>
            </a:pPr>
            <a:r>
              <a:rPr lang="en-US" sz="2400" dirty="0" smtClean="0"/>
              <a:t>Gallup Survey shows that individuals who receive regular recognition and praise:</a:t>
            </a:r>
          </a:p>
          <a:p>
            <a:pPr marL="742950" lvl="1" indent="-285750">
              <a:spcAft>
                <a:spcPts val="600"/>
              </a:spcAft>
              <a:buFont typeface="Wingdings" panose="05000000000000000000" pitchFamily="2" charset="2"/>
              <a:buChar char="Ø"/>
            </a:pPr>
            <a:r>
              <a:rPr lang="en-US" i="1" dirty="0" smtClean="0"/>
              <a:t>Increase their individual productivity.</a:t>
            </a:r>
          </a:p>
          <a:p>
            <a:pPr marL="742950" lvl="1" indent="-285750">
              <a:spcAft>
                <a:spcPts val="600"/>
              </a:spcAft>
              <a:buFont typeface="Wingdings" panose="05000000000000000000" pitchFamily="2" charset="2"/>
              <a:buChar char="Ø"/>
            </a:pPr>
            <a:r>
              <a:rPr lang="en-US" i="1" dirty="0" smtClean="0"/>
              <a:t>Increase engagement among their colleagues.</a:t>
            </a:r>
          </a:p>
          <a:p>
            <a:pPr marL="742950" lvl="1" indent="-285750">
              <a:spcAft>
                <a:spcPts val="600"/>
              </a:spcAft>
              <a:buFont typeface="Wingdings" panose="05000000000000000000" pitchFamily="2" charset="2"/>
              <a:buChar char="Ø"/>
            </a:pPr>
            <a:r>
              <a:rPr lang="en-US" i="1" dirty="0" smtClean="0"/>
              <a:t>Are more likely to stay with an organization.</a:t>
            </a:r>
          </a:p>
          <a:p>
            <a:pPr marL="742950" lvl="1" indent="-285750">
              <a:spcAft>
                <a:spcPts val="600"/>
              </a:spcAft>
              <a:buFont typeface="Wingdings" panose="05000000000000000000" pitchFamily="2" charset="2"/>
              <a:buChar char="Ø"/>
            </a:pPr>
            <a:r>
              <a:rPr lang="en-US" i="1" dirty="0" smtClean="0"/>
              <a:t>Receive higher loyalty and satisfaction scores from customers.</a:t>
            </a:r>
          </a:p>
          <a:p>
            <a:pPr marL="742950" lvl="1" indent="-285750">
              <a:spcAft>
                <a:spcPts val="600"/>
              </a:spcAft>
              <a:buFont typeface="Wingdings" panose="05000000000000000000" pitchFamily="2" charset="2"/>
              <a:buChar char="Ø"/>
            </a:pPr>
            <a:r>
              <a:rPr lang="en-US" i="1" dirty="0" smtClean="0"/>
              <a:t>Have better safety records and fewer accidents on the job.</a:t>
            </a:r>
          </a:p>
          <a:p>
            <a:pPr marL="285750" indent="-285750">
              <a:spcAft>
                <a:spcPts val="600"/>
              </a:spcAft>
              <a:buFont typeface="Arial" panose="020B0604020202020204" pitchFamily="34" charset="0"/>
              <a:buChar char="•"/>
            </a:pPr>
            <a:r>
              <a:rPr lang="en-US" sz="2400" dirty="0"/>
              <a:t>Nothing has greater impact on an employee than when recognition comes from their direct supervisor.</a:t>
            </a:r>
          </a:p>
        </p:txBody>
      </p:sp>
      <p:pic>
        <p:nvPicPr>
          <p:cNvPr id="3076" name="Picture 4" descr="http://cdn.gagbay.com/2013/05/super_happy_face-285239.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000" l="11500" r="87875">
                        <a14:foregroundMark x1="29625" y1="25000" x2="29625" y2="25000"/>
                        <a14:foregroundMark x1="27250" y1="29167" x2="43500" y2="27167"/>
                        <a14:foregroundMark x1="56625" y1="26833" x2="66125" y2="28000"/>
                        <a14:foregroundMark x1="59000" y1="22167" x2="65875" y2="24833"/>
                        <a14:foregroundMark x1="31375" y1="21000" x2="39625" y2="22667"/>
                        <a14:foregroundMark x1="23750" y1="45667" x2="36625" y2="69833"/>
                        <a14:foregroundMark x1="37875" y1="66667" x2="67750" y2="72000"/>
                        <a14:foregroundMark x1="64625" y1="68333" x2="73375" y2="60167"/>
                        <a14:foregroundMark x1="23500" y1="46167" x2="33625" y2="73333"/>
                        <a14:foregroundMark x1="78250" y1="35500" x2="80875" y2="39167"/>
                        <a14:foregroundMark x1="56875" y1="27167" x2="56750" y2="33833"/>
                      </a14:backgroundRemoval>
                    </a14:imgEffect>
                  </a14:imgLayer>
                </a14:imgProps>
              </a:ext>
              <a:ext uri="{28A0092B-C50C-407E-A947-70E740481C1C}">
                <a14:useLocalDpi xmlns:a14="http://schemas.microsoft.com/office/drawing/2010/main" val="0"/>
              </a:ext>
            </a:extLst>
          </a:blip>
          <a:srcRect/>
          <a:stretch>
            <a:fillRect/>
          </a:stretch>
        </p:blipFill>
        <p:spPr bwMode="auto">
          <a:xfrm>
            <a:off x="7991659" y="3457302"/>
            <a:ext cx="2360023" cy="177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73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How to Give Feedback</a:t>
            </a:r>
            <a:endParaRPr lang="en-US" sz="3200" b="1" dirty="0"/>
          </a:p>
        </p:txBody>
      </p:sp>
      <p:sp>
        <p:nvSpPr>
          <p:cNvPr id="3" name="TextBox 2"/>
          <p:cNvSpPr txBox="1"/>
          <p:nvPr/>
        </p:nvSpPr>
        <p:spPr>
          <a:xfrm>
            <a:off x="644979" y="1236234"/>
            <a:ext cx="10964635" cy="5093702"/>
          </a:xfrm>
          <a:prstGeom prst="rect">
            <a:avLst/>
          </a:prstGeom>
          <a:noFill/>
        </p:spPr>
        <p:txBody>
          <a:bodyPr wrap="square" rtlCol="0">
            <a:spAutoFit/>
          </a:bodyPr>
          <a:lstStyle/>
          <a:p>
            <a:pPr marL="457200" indent="-457200">
              <a:spcAft>
                <a:spcPts val="600"/>
              </a:spcAft>
              <a:buFont typeface="+mj-lt"/>
              <a:buAutoNum type="arabicPeriod"/>
            </a:pPr>
            <a:r>
              <a:rPr lang="en-US" sz="2400" b="1" dirty="0" smtClean="0"/>
              <a:t>Ask for permission to give feedback. </a:t>
            </a:r>
          </a:p>
          <a:p>
            <a:pPr>
              <a:spcAft>
                <a:spcPts val="1200"/>
              </a:spcAft>
            </a:pPr>
            <a:r>
              <a:rPr lang="en-US" sz="2400" dirty="0"/>
              <a:t>	</a:t>
            </a:r>
            <a:r>
              <a:rPr lang="en-US" sz="2000" dirty="0" smtClean="0"/>
              <a:t>“</a:t>
            </a:r>
            <a:r>
              <a:rPr lang="en-US" sz="2000" i="1" dirty="0" smtClean="0"/>
              <a:t>Hey, do you have a minute for some quick feedback?</a:t>
            </a:r>
            <a:r>
              <a:rPr lang="en-US" sz="2000" dirty="0" smtClean="0"/>
              <a:t>”</a:t>
            </a:r>
          </a:p>
          <a:p>
            <a:pPr marL="457200" indent="-457200">
              <a:spcAft>
                <a:spcPts val="600"/>
              </a:spcAft>
              <a:buFont typeface="+mj-lt"/>
              <a:buAutoNum type="arabicPeriod" startAt="2"/>
            </a:pPr>
            <a:r>
              <a:rPr lang="en-US" sz="2400" b="1" dirty="0" smtClean="0"/>
              <a:t>State what you observed. </a:t>
            </a:r>
          </a:p>
          <a:p>
            <a:pPr lvl="1">
              <a:spcAft>
                <a:spcPts val="600"/>
              </a:spcAft>
            </a:pPr>
            <a:r>
              <a:rPr lang="en-US" sz="2000" i="1" dirty="0"/>
              <a:t>	</a:t>
            </a:r>
            <a:r>
              <a:rPr lang="en-US" sz="2000" i="1" dirty="0" smtClean="0"/>
              <a:t>“After work yesterday, I noticed that you didn’t help the rest of the crew do clean-up.” </a:t>
            </a:r>
          </a:p>
          <a:p>
            <a:pPr lvl="1">
              <a:spcAft>
                <a:spcPts val="1200"/>
              </a:spcAft>
            </a:pPr>
            <a:r>
              <a:rPr lang="en-US" sz="2000" i="1" dirty="0"/>
              <a:t>	</a:t>
            </a:r>
            <a:r>
              <a:rPr lang="en-US" sz="2400" dirty="0" smtClean="0"/>
              <a:t>Don’t say: </a:t>
            </a:r>
            <a:r>
              <a:rPr lang="en-US" sz="2000" i="1" dirty="0" smtClean="0"/>
              <a:t>“After work yesterday, I noticed you were being lazy.”</a:t>
            </a:r>
          </a:p>
          <a:p>
            <a:pPr marL="457200" indent="-457200">
              <a:spcAft>
                <a:spcPts val="600"/>
              </a:spcAft>
              <a:buFont typeface="+mj-lt"/>
              <a:buAutoNum type="arabicPeriod" startAt="2"/>
            </a:pPr>
            <a:r>
              <a:rPr lang="en-US" sz="2400" b="1" dirty="0"/>
              <a:t>Explain the impact</a:t>
            </a:r>
            <a:r>
              <a:rPr lang="en-US" sz="2400" b="1" dirty="0" smtClean="0"/>
              <a:t>.  </a:t>
            </a:r>
          </a:p>
          <a:p>
            <a:pPr>
              <a:spcAft>
                <a:spcPts val="600"/>
              </a:spcAft>
            </a:pPr>
            <a:r>
              <a:rPr lang="en-US" sz="2400" i="1" dirty="0"/>
              <a:t>	</a:t>
            </a:r>
            <a:r>
              <a:rPr lang="en-US" sz="2000" i="1" dirty="0" smtClean="0"/>
              <a:t>“When you explained our return policy to the customer it looked like she became more irate.”</a:t>
            </a:r>
          </a:p>
          <a:p>
            <a:pPr>
              <a:spcAft>
                <a:spcPts val="600"/>
              </a:spcAft>
            </a:pPr>
            <a:r>
              <a:rPr lang="en-US" sz="2000" i="1" dirty="0"/>
              <a:t>	</a:t>
            </a:r>
            <a:r>
              <a:rPr lang="en-US" sz="2400" dirty="0" smtClean="0"/>
              <a:t>Don’t say: </a:t>
            </a:r>
            <a:r>
              <a:rPr lang="en-US" sz="2000" i="1" dirty="0" smtClean="0"/>
              <a:t>“I noticed you pissed off the customer.”</a:t>
            </a:r>
          </a:p>
          <a:p>
            <a:pPr marL="457200" indent="-457200">
              <a:spcAft>
                <a:spcPts val="1200"/>
              </a:spcAft>
              <a:buFont typeface="+mj-lt"/>
              <a:buAutoNum type="arabicPeriod" startAt="4"/>
            </a:pPr>
            <a:r>
              <a:rPr lang="en-US" sz="2400" b="1" dirty="0" smtClean="0"/>
              <a:t>Pause </a:t>
            </a:r>
            <a:r>
              <a:rPr lang="en-US" sz="2400" b="1" dirty="0"/>
              <a:t>and ask for the other person’s reaction</a:t>
            </a:r>
            <a:r>
              <a:rPr lang="en-US" sz="2400" b="1" dirty="0" smtClean="0"/>
              <a:t>.</a:t>
            </a:r>
          </a:p>
          <a:p>
            <a:pPr marL="457200" indent="-457200">
              <a:spcAft>
                <a:spcPts val="1200"/>
              </a:spcAft>
              <a:buFont typeface="+mj-lt"/>
              <a:buAutoNum type="arabicPeriod" startAt="4"/>
            </a:pPr>
            <a:r>
              <a:rPr lang="en-US" sz="2400" b="1" dirty="0" smtClean="0"/>
              <a:t>Suggest concrete next steps.  </a:t>
            </a:r>
            <a:r>
              <a:rPr lang="en-US" sz="2000" dirty="0" smtClean="0"/>
              <a:t>Give one or two actionable suggestions that the other person can take in the future to improve this outcome.</a:t>
            </a:r>
            <a:endParaRPr lang="en-US" sz="2000" dirty="0"/>
          </a:p>
        </p:txBody>
      </p:sp>
    </p:spTree>
    <p:extLst>
      <p:ext uri="{BB962C8B-B14F-4D97-AF65-F5344CB8AC3E}">
        <p14:creationId xmlns:p14="http://schemas.microsoft.com/office/powerpoint/2010/main" val="2846107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470" y="523935"/>
            <a:ext cx="11460480" cy="2308324"/>
          </a:xfrm>
          <a:prstGeom prst="rect">
            <a:avLst/>
          </a:prstGeom>
          <a:noFill/>
        </p:spPr>
        <p:txBody>
          <a:bodyPr wrap="square" rtlCol="0">
            <a:spAutoFit/>
          </a:bodyPr>
          <a:lstStyle/>
          <a:p>
            <a:pPr algn="ctr">
              <a:spcAft>
                <a:spcPts val="1200"/>
              </a:spcAft>
            </a:pPr>
            <a:r>
              <a:rPr lang="en-US" sz="3600" dirty="0" smtClean="0">
                <a:latin typeface="Cooper Black" panose="0208090404030B020404" pitchFamily="18" charset="0"/>
                <a:cs typeface="Times New Roman" panose="02020603050405020304" pitchFamily="18" charset="0"/>
              </a:rPr>
              <a:t>When people are motivated by inspiration, to a cause greater than themselves, their behavior is deeply personal.  They are committed and engaged to help and participate.</a:t>
            </a:r>
            <a:endParaRPr lang="en-US" sz="3600" dirty="0">
              <a:latin typeface="Cooper Black" panose="0208090404030B020404" pitchFamily="18" charset="0"/>
              <a:cs typeface="Times New Roman" panose="02020603050405020304" pitchFamily="18" charset="0"/>
            </a:endParaRPr>
          </a:p>
        </p:txBody>
      </p:sp>
      <p:pic>
        <p:nvPicPr>
          <p:cNvPr id="5122" name="Picture 2" descr="http://benfanning.com/wp-content/uploads/2013/01/Get-Inspired-at-Work-Featu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059" y="3182978"/>
            <a:ext cx="6505302" cy="3252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allpapers55.com/wp-content/uploads/2014/02/artistic-denver-broncos-horse-n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059" y="3182978"/>
            <a:ext cx="6505302" cy="337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289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Do You Agree?</a:t>
            </a:r>
            <a:endParaRPr lang="en-US" sz="3200" b="1" dirty="0"/>
          </a:p>
        </p:txBody>
      </p:sp>
      <p:sp>
        <p:nvSpPr>
          <p:cNvPr id="3" name="TextBox 2"/>
          <p:cNvSpPr txBox="1"/>
          <p:nvPr/>
        </p:nvSpPr>
        <p:spPr>
          <a:xfrm>
            <a:off x="628503" y="1298403"/>
            <a:ext cx="11126891" cy="4693593"/>
          </a:xfrm>
          <a:prstGeom prst="rect">
            <a:avLst/>
          </a:prstGeom>
          <a:noFill/>
        </p:spPr>
        <p:txBody>
          <a:bodyPr wrap="square" rtlCol="0">
            <a:spAutoFit/>
          </a:bodyPr>
          <a:lstStyle/>
          <a:p>
            <a:pPr marL="457200" indent="-285750">
              <a:spcAft>
                <a:spcPts val="600"/>
              </a:spcAft>
              <a:buFont typeface="Arial" panose="020B0604020202020204" pitchFamily="34" charset="0"/>
              <a:buChar char="•"/>
            </a:pPr>
            <a:r>
              <a:rPr lang="en-US" sz="2400" dirty="0" smtClean="0"/>
              <a:t>Accountability is more of a leadership problem then an employee problem.</a:t>
            </a:r>
          </a:p>
          <a:p>
            <a:pPr marL="457200" indent="-285750">
              <a:spcAft>
                <a:spcPts val="600"/>
              </a:spcAft>
              <a:buFont typeface="Arial" panose="020B0604020202020204" pitchFamily="34" charset="0"/>
              <a:buChar char="•"/>
            </a:pPr>
            <a:r>
              <a:rPr lang="en-US" sz="2400" dirty="0" smtClean="0"/>
              <a:t>Accountability is usually viewed as something negative that happens when things go wrong or as a punishment for mistakes.</a:t>
            </a:r>
          </a:p>
          <a:p>
            <a:pPr marL="457200" lvl="0" indent="-285750">
              <a:spcAft>
                <a:spcPts val="600"/>
              </a:spcAft>
              <a:buFont typeface="Arial" panose="020B0604020202020204" pitchFamily="34" charset="0"/>
              <a:buChar char="•"/>
            </a:pPr>
            <a:r>
              <a:rPr lang="en-US" sz="2400" dirty="0" smtClean="0"/>
              <a:t>Whenever </a:t>
            </a:r>
            <a:r>
              <a:rPr lang="en-US" sz="2400" dirty="0"/>
              <a:t>people blame other people, places and </a:t>
            </a:r>
            <a:r>
              <a:rPr lang="en-US" sz="2400" dirty="0" smtClean="0"/>
              <a:t>things; </a:t>
            </a:r>
            <a:r>
              <a:rPr lang="en-US" sz="2400" dirty="0"/>
              <a:t>you have an accountability problem</a:t>
            </a:r>
            <a:r>
              <a:rPr lang="en-US" sz="2400" dirty="0" smtClean="0"/>
              <a:t>. </a:t>
            </a:r>
          </a:p>
          <a:p>
            <a:pPr marL="457200" lvl="0" indent="-285750">
              <a:spcAft>
                <a:spcPts val="600"/>
              </a:spcAft>
              <a:buFont typeface="Arial" panose="020B0604020202020204" pitchFamily="34" charset="0"/>
              <a:buChar char="•"/>
            </a:pPr>
            <a:r>
              <a:rPr lang="en-US" sz="2400" dirty="0" smtClean="0"/>
              <a:t>Blame </a:t>
            </a:r>
            <a:r>
              <a:rPr lang="en-US" sz="2400" dirty="0"/>
              <a:t>inhibits corrective action and undermines learning</a:t>
            </a:r>
            <a:r>
              <a:rPr lang="en-US" sz="2400" dirty="0" smtClean="0"/>
              <a:t>.</a:t>
            </a:r>
          </a:p>
          <a:p>
            <a:pPr marL="457200" indent="-342900">
              <a:spcAft>
                <a:spcPts val="1200"/>
              </a:spcAft>
              <a:buFont typeface="Arial" panose="020B0604020202020204" pitchFamily="34" charset="0"/>
              <a:buChar char="•"/>
            </a:pPr>
            <a:r>
              <a:rPr lang="en-US" sz="2400" dirty="0" smtClean="0"/>
              <a:t>Negative </a:t>
            </a:r>
            <a:r>
              <a:rPr lang="en-US" sz="2400" dirty="0"/>
              <a:t>accountability never works over the long term</a:t>
            </a:r>
            <a:r>
              <a:rPr lang="en-US" sz="2400" dirty="0" smtClean="0"/>
              <a:t>.</a:t>
            </a:r>
          </a:p>
          <a:p>
            <a:pPr marL="457200" indent="-285750">
              <a:spcAft>
                <a:spcPts val="600"/>
              </a:spcAft>
              <a:buFont typeface="Arial" panose="020B0604020202020204" pitchFamily="34" charset="0"/>
              <a:buChar char="•"/>
            </a:pPr>
            <a:r>
              <a:rPr lang="en-US" sz="2400" dirty="0"/>
              <a:t>Accountability should be viewed as a powerful, positive and enabling principle that provides the foundation to build both individual and company success</a:t>
            </a:r>
            <a:r>
              <a:rPr lang="en-US" sz="2400" dirty="0" smtClean="0"/>
              <a:t>. </a:t>
            </a:r>
          </a:p>
          <a:p>
            <a:pPr marL="457200" indent="-285750">
              <a:spcAft>
                <a:spcPts val="600"/>
              </a:spcAft>
              <a:buFont typeface="Arial" panose="020B0604020202020204" pitchFamily="34" charset="0"/>
              <a:buChar char="•"/>
            </a:pPr>
            <a:r>
              <a:rPr lang="en-US" sz="2400" dirty="0" smtClean="0"/>
              <a:t>It </a:t>
            </a:r>
            <a:r>
              <a:rPr lang="en-US" sz="2400" dirty="0"/>
              <a:t>is only when you build a culture of positive accountability that you have people who can and will achieve game-changing results</a:t>
            </a:r>
            <a:r>
              <a:rPr lang="en-US" sz="2400" dirty="0" smtClean="0"/>
              <a:t>.</a:t>
            </a:r>
            <a:endParaRPr lang="en-US" sz="2400" dirty="0"/>
          </a:p>
        </p:txBody>
      </p:sp>
    </p:spTree>
    <p:extLst>
      <p:ext uri="{BB962C8B-B14F-4D97-AF65-F5344CB8AC3E}">
        <p14:creationId xmlns:p14="http://schemas.microsoft.com/office/powerpoint/2010/main" val="2892309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How Do You Motivate Employees?</a:t>
            </a:r>
            <a:endParaRPr lang="en-US" sz="3200" b="1" dirty="0"/>
          </a:p>
        </p:txBody>
      </p:sp>
      <p:sp>
        <p:nvSpPr>
          <p:cNvPr id="3" name="TextBox 2"/>
          <p:cNvSpPr txBox="1"/>
          <p:nvPr/>
        </p:nvSpPr>
        <p:spPr>
          <a:xfrm>
            <a:off x="644979" y="1396092"/>
            <a:ext cx="10964635" cy="46782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Psychologist </a:t>
            </a:r>
            <a:r>
              <a:rPr lang="en-US" sz="2800" i="1" dirty="0" smtClean="0"/>
              <a:t>Frederick Herzberg </a:t>
            </a:r>
            <a:r>
              <a:rPr lang="en-US" sz="2800" dirty="0" smtClean="0"/>
              <a:t>– One of our greatest motivators at work is our </a:t>
            </a:r>
            <a:r>
              <a:rPr lang="en-US" sz="2800" i="1" dirty="0" smtClean="0"/>
              <a:t>need for achievement and recognition</a:t>
            </a:r>
            <a:r>
              <a:rPr lang="en-US" sz="2800" dirty="0" smtClean="0"/>
              <a:t>.</a:t>
            </a:r>
          </a:p>
          <a:p>
            <a:pPr marL="342900" indent="-342900">
              <a:spcAft>
                <a:spcPts val="600"/>
              </a:spcAft>
              <a:buFont typeface="Arial" panose="020B0604020202020204" pitchFamily="34" charset="0"/>
              <a:buChar char="•"/>
            </a:pPr>
            <a:r>
              <a:rPr lang="en-US" sz="2800" dirty="0" smtClean="0"/>
              <a:t>Motivate staff by providing opportunities for growth and education that lead to a sense of mastery and achievement.</a:t>
            </a:r>
          </a:p>
          <a:p>
            <a:pPr marL="342900" indent="-342900">
              <a:spcAft>
                <a:spcPts val="600"/>
              </a:spcAft>
              <a:buFont typeface="Arial" panose="020B0604020202020204" pitchFamily="34" charset="0"/>
              <a:buChar char="•"/>
            </a:pPr>
            <a:r>
              <a:rPr lang="en-US" sz="2800" dirty="0" smtClean="0"/>
              <a:t>Create optimal conditions:</a:t>
            </a:r>
          </a:p>
          <a:p>
            <a:pPr marL="1371600" lvl="2" indent="-457200">
              <a:spcAft>
                <a:spcPts val="600"/>
              </a:spcAft>
              <a:buFont typeface="+mj-lt"/>
              <a:buAutoNum type="arabicPeriod"/>
            </a:pPr>
            <a:r>
              <a:rPr lang="en-US" sz="2400" u="sng" dirty="0" smtClean="0"/>
              <a:t>Clear</a:t>
            </a:r>
            <a:r>
              <a:rPr lang="en-US" sz="2400" dirty="0" smtClean="0"/>
              <a:t> goals and expectations</a:t>
            </a:r>
          </a:p>
          <a:p>
            <a:pPr marL="1371600" lvl="2" indent="-457200">
              <a:spcAft>
                <a:spcPts val="600"/>
              </a:spcAft>
              <a:buFont typeface="+mj-lt"/>
              <a:buAutoNum type="arabicPeriod"/>
            </a:pPr>
            <a:r>
              <a:rPr lang="en-US" sz="2400" u="sng" dirty="0" smtClean="0"/>
              <a:t>Challenging</a:t>
            </a:r>
            <a:r>
              <a:rPr lang="en-US" sz="2400" dirty="0" smtClean="0"/>
              <a:t> goals that stretch one to bring out their best work.</a:t>
            </a:r>
          </a:p>
          <a:p>
            <a:pPr marL="1371600" lvl="2" indent="-457200">
              <a:spcAft>
                <a:spcPts val="600"/>
              </a:spcAft>
              <a:buFont typeface="+mj-lt"/>
              <a:buAutoNum type="arabicPeriod"/>
            </a:pPr>
            <a:r>
              <a:rPr lang="en-US" sz="2400" u="sng" dirty="0" smtClean="0"/>
              <a:t>Immediate</a:t>
            </a:r>
            <a:r>
              <a:rPr lang="en-US" sz="2400" dirty="0" smtClean="0"/>
              <a:t> and consistent feedback and recognition of progress.</a:t>
            </a:r>
          </a:p>
          <a:p>
            <a:pPr marL="342900" indent="-342900">
              <a:spcAft>
                <a:spcPts val="600"/>
              </a:spcAft>
              <a:buFont typeface="Arial" panose="020B0604020202020204" pitchFamily="34" charset="0"/>
              <a:buChar char="•"/>
            </a:pPr>
            <a:r>
              <a:rPr lang="en-US" sz="2800" dirty="0" smtClean="0"/>
              <a:t>Anything you can do to help employees enjoy a greater sense of freedom and control at work will increase their level of motivation.</a:t>
            </a:r>
          </a:p>
        </p:txBody>
      </p:sp>
    </p:spTree>
    <p:extLst>
      <p:ext uri="{BB962C8B-B14F-4D97-AF65-F5344CB8AC3E}">
        <p14:creationId xmlns:p14="http://schemas.microsoft.com/office/powerpoint/2010/main" val="1311080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092" y="171450"/>
            <a:ext cx="9111344" cy="707886"/>
          </a:xfrm>
          <a:prstGeom prst="rect">
            <a:avLst/>
          </a:prstGeom>
          <a:noFill/>
        </p:spPr>
        <p:txBody>
          <a:bodyPr wrap="square" rtlCol="0">
            <a:spAutoFit/>
          </a:bodyPr>
          <a:lstStyle/>
          <a:p>
            <a:r>
              <a:rPr lang="en-US" sz="4000" b="1" dirty="0" smtClean="0"/>
              <a:t>Incentive Plans Don’t Work</a:t>
            </a:r>
            <a:endParaRPr lang="en-US" sz="3200" b="1" dirty="0"/>
          </a:p>
        </p:txBody>
      </p:sp>
      <p:sp>
        <p:nvSpPr>
          <p:cNvPr id="5" name="TextBox 4"/>
          <p:cNvSpPr txBox="1"/>
          <p:nvPr/>
        </p:nvSpPr>
        <p:spPr>
          <a:xfrm>
            <a:off x="644980" y="1396092"/>
            <a:ext cx="10815500" cy="357020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smtClean="0"/>
              <a:t>Rewards alone do not create a lasting commitment.  Rewards only change what people do in the short term.</a:t>
            </a:r>
          </a:p>
          <a:p>
            <a:pPr marL="285750" indent="-285750">
              <a:spcAft>
                <a:spcPts val="1200"/>
              </a:spcAft>
              <a:buFont typeface="Arial" panose="020B0604020202020204" pitchFamily="34" charset="0"/>
              <a:buChar char="•"/>
            </a:pPr>
            <a:r>
              <a:rPr lang="en-US" sz="2800" dirty="0" smtClean="0"/>
              <a:t>Rewards motivate people to get rewards.</a:t>
            </a:r>
          </a:p>
          <a:p>
            <a:pPr marL="285750" indent="-285750">
              <a:spcAft>
                <a:spcPts val="1200"/>
              </a:spcAft>
              <a:buFont typeface="Arial" panose="020B0604020202020204" pitchFamily="34" charset="0"/>
              <a:buChar char="•"/>
            </a:pPr>
            <a:r>
              <a:rPr lang="en-US" sz="2800" dirty="0" smtClean="0"/>
              <a:t>People will focus on doing what is necessary to win, not on the purpose of the work itself.</a:t>
            </a:r>
          </a:p>
          <a:p>
            <a:pPr marL="285750" indent="-285750">
              <a:spcAft>
                <a:spcPts val="1200"/>
              </a:spcAft>
              <a:buFont typeface="Arial" panose="020B0604020202020204" pitchFamily="34" charset="0"/>
              <a:buChar char="•"/>
            </a:pPr>
            <a:r>
              <a:rPr lang="en-US" sz="2800" dirty="0" smtClean="0"/>
              <a:t>Studies have shown rewards typically undermine the very processes they are intended to enhance.</a:t>
            </a:r>
            <a:endParaRPr lang="en-US" sz="2800" dirty="0"/>
          </a:p>
        </p:txBody>
      </p:sp>
    </p:spTree>
    <p:extLst>
      <p:ext uri="{BB962C8B-B14F-4D97-AF65-F5344CB8AC3E}">
        <p14:creationId xmlns:p14="http://schemas.microsoft.com/office/powerpoint/2010/main" val="2718050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384" y="1431788"/>
            <a:ext cx="6709764" cy="4154984"/>
          </a:xfrm>
          <a:prstGeom prst="rect">
            <a:avLst/>
          </a:prstGeom>
          <a:noFill/>
        </p:spPr>
        <p:txBody>
          <a:bodyPr wrap="square" rtlCol="0">
            <a:spAutoFit/>
          </a:bodyPr>
          <a:lstStyle/>
          <a:p>
            <a:pPr algn="ctr">
              <a:spcAft>
                <a:spcPts val="1200"/>
              </a:spcAft>
            </a:pPr>
            <a:r>
              <a:rPr lang="en-US" sz="4400" dirty="0" smtClean="0">
                <a:latin typeface="Cooper Black" panose="0208090404030B020404" pitchFamily="18" charset="0"/>
                <a:cs typeface="Times New Roman" panose="02020603050405020304" pitchFamily="18" charset="0"/>
              </a:rPr>
              <a:t>Your greatest source of power for creating compelling consequences is your ability to change how people feel.</a:t>
            </a:r>
            <a:endParaRPr lang="en-US" sz="4400" dirty="0">
              <a:latin typeface="Cooper Black" panose="0208090404030B020404" pitchFamily="18" charset="0"/>
              <a:cs typeface="Times New Roman" panose="02020603050405020304" pitchFamily="18" charset="0"/>
            </a:endParaRPr>
          </a:p>
        </p:txBody>
      </p:sp>
      <p:pic>
        <p:nvPicPr>
          <p:cNvPr id="1026" name="Picture 2" descr="http://meaningfultattoos.siterubix.com/wp-content/uploads/2013/11/ID-1002175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361" y="1090419"/>
            <a:ext cx="3810000" cy="449635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75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Compelling Consequences</a:t>
            </a:r>
            <a:endParaRPr lang="en-US" sz="3200" b="1" dirty="0"/>
          </a:p>
        </p:txBody>
      </p:sp>
      <p:sp>
        <p:nvSpPr>
          <p:cNvPr id="3" name="TextBox 2"/>
          <p:cNvSpPr txBox="1"/>
          <p:nvPr/>
        </p:nvSpPr>
        <p:spPr>
          <a:xfrm>
            <a:off x="644979" y="1396092"/>
            <a:ext cx="10964635" cy="9541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Write down all the consequences you know of - both negative and positive -  that you use to motivate employees.</a:t>
            </a:r>
          </a:p>
        </p:txBody>
      </p:sp>
      <p:grpSp>
        <p:nvGrpSpPr>
          <p:cNvPr id="8" name="Group 7"/>
          <p:cNvGrpSpPr/>
          <p:nvPr/>
        </p:nvGrpSpPr>
        <p:grpSpPr>
          <a:xfrm>
            <a:off x="1311184" y="2336609"/>
            <a:ext cx="9139102" cy="1173915"/>
            <a:chOff x="1311184" y="2336609"/>
            <a:chExt cx="9139102" cy="1173915"/>
          </a:xfrm>
        </p:grpSpPr>
        <p:sp>
          <p:nvSpPr>
            <p:cNvPr id="4" name="TextBox 3"/>
            <p:cNvSpPr txBox="1"/>
            <p:nvPr/>
          </p:nvSpPr>
          <p:spPr>
            <a:xfrm>
              <a:off x="1311184" y="2340973"/>
              <a:ext cx="2555422" cy="116955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i="1" dirty="0" smtClean="0"/>
                <a:t>Compensation</a:t>
              </a:r>
            </a:p>
            <a:p>
              <a:pPr marL="342900" indent="-342900">
                <a:spcAft>
                  <a:spcPts val="600"/>
                </a:spcAft>
                <a:buFont typeface="Arial" panose="020B0604020202020204" pitchFamily="34" charset="0"/>
                <a:buChar char="•"/>
              </a:pPr>
              <a:r>
                <a:rPr lang="en-US" sz="2000" i="1" dirty="0" smtClean="0"/>
                <a:t>Bonuses</a:t>
              </a:r>
            </a:p>
            <a:p>
              <a:pPr marL="342900" indent="-342900">
                <a:spcAft>
                  <a:spcPts val="600"/>
                </a:spcAft>
                <a:buFont typeface="Arial" panose="020B0604020202020204" pitchFamily="34" charset="0"/>
                <a:buChar char="•"/>
              </a:pPr>
              <a:r>
                <a:rPr lang="en-US" sz="2000" i="1" dirty="0" smtClean="0"/>
                <a:t>“Thanks”</a:t>
              </a:r>
            </a:p>
          </p:txBody>
        </p:sp>
        <p:sp>
          <p:nvSpPr>
            <p:cNvPr id="5" name="TextBox 4"/>
            <p:cNvSpPr txBox="1"/>
            <p:nvPr/>
          </p:nvSpPr>
          <p:spPr>
            <a:xfrm>
              <a:off x="4019005" y="2336610"/>
              <a:ext cx="2108291" cy="116955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i="1" dirty="0" smtClean="0"/>
                <a:t>Privileges</a:t>
              </a:r>
            </a:p>
            <a:p>
              <a:pPr marL="342900" indent="-342900">
                <a:spcAft>
                  <a:spcPts val="600"/>
                </a:spcAft>
                <a:buFont typeface="Arial" panose="020B0604020202020204" pitchFamily="34" charset="0"/>
                <a:buChar char="•"/>
              </a:pPr>
              <a:r>
                <a:rPr lang="en-US" sz="2000" i="1" dirty="0" smtClean="0"/>
                <a:t>Status/title</a:t>
              </a:r>
            </a:p>
            <a:p>
              <a:pPr marL="342900" indent="-342900">
                <a:spcAft>
                  <a:spcPts val="600"/>
                </a:spcAft>
                <a:buFont typeface="Arial" panose="020B0604020202020204" pitchFamily="34" charset="0"/>
                <a:buChar char="•"/>
              </a:pPr>
              <a:r>
                <a:rPr lang="en-US" sz="2000" i="1" dirty="0" smtClean="0"/>
                <a:t>Time off</a:t>
              </a:r>
            </a:p>
          </p:txBody>
        </p:sp>
        <p:sp>
          <p:nvSpPr>
            <p:cNvPr id="6" name="TextBox 5"/>
            <p:cNvSpPr txBox="1"/>
            <p:nvPr/>
          </p:nvSpPr>
          <p:spPr>
            <a:xfrm>
              <a:off x="6279696" y="2336609"/>
              <a:ext cx="4170590" cy="116955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i="1" dirty="0" smtClean="0"/>
                <a:t>Termination of service</a:t>
              </a:r>
            </a:p>
            <a:p>
              <a:pPr marL="342900" indent="-342900">
                <a:spcAft>
                  <a:spcPts val="600"/>
                </a:spcAft>
                <a:buFont typeface="Arial" panose="020B0604020202020204" pitchFamily="34" charset="0"/>
                <a:buChar char="•"/>
              </a:pPr>
              <a:r>
                <a:rPr lang="en-US" sz="2000" i="1" dirty="0" smtClean="0"/>
                <a:t>Loss of privilege</a:t>
              </a:r>
            </a:p>
            <a:p>
              <a:pPr marL="342900" indent="-342900">
                <a:spcAft>
                  <a:spcPts val="600"/>
                </a:spcAft>
                <a:buFont typeface="Arial" panose="020B0604020202020204" pitchFamily="34" charset="0"/>
                <a:buChar char="•"/>
              </a:pPr>
              <a:r>
                <a:rPr lang="en-US" sz="2000" i="1" dirty="0" smtClean="0"/>
                <a:t>Disciplinary Action</a:t>
              </a:r>
            </a:p>
          </p:txBody>
        </p:sp>
      </p:grpSp>
      <p:sp>
        <p:nvSpPr>
          <p:cNvPr id="7" name="TextBox 6"/>
          <p:cNvSpPr txBox="1"/>
          <p:nvPr/>
        </p:nvSpPr>
        <p:spPr>
          <a:xfrm>
            <a:off x="644979" y="3760470"/>
            <a:ext cx="10964635" cy="181588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Now think about losing a valuable employee, one of your stars.  What would she say would be the reasons she would never accept a job offer at higher pay?  What are the emotions you imagine would be on her list of reasons to stay?</a:t>
            </a:r>
          </a:p>
        </p:txBody>
      </p:sp>
    </p:spTree>
    <p:extLst>
      <p:ext uri="{BB962C8B-B14F-4D97-AF65-F5344CB8AC3E}">
        <p14:creationId xmlns:p14="http://schemas.microsoft.com/office/powerpoint/2010/main" val="1579061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979" y="1396092"/>
            <a:ext cx="10964635" cy="9541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Make a list of all the ways you could influence or change the way someone </a:t>
            </a:r>
            <a:r>
              <a:rPr lang="en-US" sz="2800" u="sng" dirty="0" smtClean="0"/>
              <a:t>feels</a:t>
            </a:r>
            <a:r>
              <a:rPr lang="en-US" sz="2800" dirty="0" smtClean="0"/>
              <a:t> about their job.</a:t>
            </a:r>
          </a:p>
        </p:txBody>
      </p:sp>
      <p:grpSp>
        <p:nvGrpSpPr>
          <p:cNvPr id="9" name="Group 8"/>
          <p:cNvGrpSpPr/>
          <p:nvPr/>
        </p:nvGrpSpPr>
        <p:grpSpPr>
          <a:xfrm>
            <a:off x="1454351" y="2355988"/>
            <a:ext cx="7602563" cy="2492990"/>
            <a:chOff x="1454351" y="2355988"/>
            <a:chExt cx="7602563" cy="2492990"/>
          </a:xfrm>
        </p:grpSpPr>
        <p:sp>
          <p:nvSpPr>
            <p:cNvPr id="4" name="TextBox 3"/>
            <p:cNvSpPr txBox="1"/>
            <p:nvPr/>
          </p:nvSpPr>
          <p:spPr>
            <a:xfrm>
              <a:off x="1454351" y="2355988"/>
              <a:ext cx="4347755" cy="24929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i="1" dirty="0" smtClean="0"/>
                <a:t>Acceptance</a:t>
              </a:r>
            </a:p>
            <a:p>
              <a:pPr marL="342900" indent="-342900">
                <a:spcAft>
                  <a:spcPts val="600"/>
                </a:spcAft>
                <a:buFont typeface="Arial" panose="020B0604020202020204" pitchFamily="34" charset="0"/>
                <a:buChar char="•"/>
              </a:pPr>
              <a:r>
                <a:rPr lang="en-US" i="1" dirty="0" smtClean="0"/>
                <a:t>Public recognition</a:t>
              </a:r>
            </a:p>
            <a:p>
              <a:pPr marL="342900" indent="-342900">
                <a:spcAft>
                  <a:spcPts val="600"/>
                </a:spcAft>
                <a:buFont typeface="Arial" panose="020B0604020202020204" pitchFamily="34" charset="0"/>
                <a:buChar char="•"/>
              </a:pPr>
              <a:r>
                <a:rPr lang="en-US" i="1" dirty="0" smtClean="0"/>
                <a:t>Responsiveness to request</a:t>
              </a:r>
            </a:p>
            <a:p>
              <a:pPr marL="342900" indent="-342900">
                <a:spcAft>
                  <a:spcPts val="600"/>
                </a:spcAft>
                <a:buFont typeface="Arial" panose="020B0604020202020204" pitchFamily="34" charset="0"/>
                <a:buChar char="•"/>
              </a:pPr>
              <a:r>
                <a:rPr lang="en-US" i="1" dirty="0" smtClean="0"/>
                <a:t>Time and attention</a:t>
              </a:r>
            </a:p>
            <a:p>
              <a:pPr marL="342900" indent="-342900">
                <a:spcAft>
                  <a:spcPts val="600"/>
                </a:spcAft>
                <a:buFont typeface="Arial" panose="020B0604020202020204" pitchFamily="34" charset="0"/>
                <a:buChar char="•"/>
              </a:pPr>
              <a:r>
                <a:rPr lang="en-US" i="1" dirty="0" smtClean="0"/>
                <a:t>Inclusion in decisions and activities</a:t>
              </a:r>
            </a:p>
            <a:p>
              <a:pPr marL="342900" indent="-342900">
                <a:spcAft>
                  <a:spcPts val="600"/>
                </a:spcAft>
                <a:buFont typeface="Arial" panose="020B0604020202020204" pitchFamily="34" charset="0"/>
                <a:buChar char="•"/>
              </a:pPr>
              <a:r>
                <a:rPr lang="en-US" i="1" dirty="0" smtClean="0"/>
                <a:t>Privileges including information</a:t>
              </a:r>
            </a:p>
            <a:p>
              <a:pPr marL="342900" indent="-342900">
                <a:spcAft>
                  <a:spcPts val="600"/>
                </a:spcAft>
                <a:buFont typeface="Arial" panose="020B0604020202020204" pitchFamily="34" charset="0"/>
                <a:buChar char="•"/>
              </a:pPr>
              <a:r>
                <a:rPr lang="en-US" i="1" dirty="0" smtClean="0"/>
                <a:t>Familiarity</a:t>
              </a:r>
            </a:p>
          </p:txBody>
        </p:sp>
        <p:sp>
          <p:nvSpPr>
            <p:cNvPr id="5" name="TextBox 4"/>
            <p:cNvSpPr txBox="1"/>
            <p:nvPr/>
          </p:nvSpPr>
          <p:spPr>
            <a:xfrm>
              <a:off x="5527765" y="2355988"/>
              <a:ext cx="3529149" cy="24929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i="1" dirty="0" smtClean="0"/>
                <a:t>Acknowledgement in public</a:t>
              </a:r>
            </a:p>
            <a:p>
              <a:pPr marL="342900" indent="-342900">
                <a:spcAft>
                  <a:spcPts val="600"/>
                </a:spcAft>
                <a:buFont typeface="Arial" panose="020B0604020202020204" pitchFamily="34" charset="0"/>
                <a:buChar char="•"/>
              </a:pPr>
              <a:r>
                <a:rPr lang="en-US" i="1" dirty="0" smtClean="0"/>
                <a:t>3</a:t>
              </a:r>
              <a:r>
                <a:rPr lang="en-US" i="1" baseline="30000" dirty="0" smtClean="0"/>
                <a:t>rd</a:t>
              </a:r>
              <a:r>
                <a:rPr lang="en-US" i="1" dirty="0" smtClean="0"/>
                <a:t> party compliments</a:t>
              </a:r>
            </a:p>
            <a:p>
              <a:pPr marL="342900" indent="-342900">
                <a:spcAft>
                  <a:spcPts val="600"/>
                </a:spcAft>
                <a:buFont typeface="Arial" panose="020B0604020202020204" pitchFamily="34" charset="0"/>
                <a:buChar char="•"/>
              </a:pPr>
              <a:r>
                <a:rPr lang="en-US" i="1" dirty="0" smtClean="0"/>
                <a:t>Partnering with them</a:t>
              </a:r>
            </a:p>
            <a:p>
              <a:pPr marL="342900" indent="-342900">
                <a:spcAft>
                  <a:spcPts val="600"/>
                </a:spcAft>
                <a:buFont typeface="Arial" panose="020B0604020202020204" pitchFamily="34" charset="0"/>
                <a:buChar char="•"/>
              </a:pPr>
              <a:r>
                <a:rPr lang="en-US" i="1" dirty="0" smtClean="0"/>
                <a:t>Staying out of their way</a:t>
              </a:r>
            </a:p>
            <a:p>
              <a:pPr marL="342900" indent="-342900">
                <a:spcAft>
                  <a:spcPts val="600"/>
                </a:spcAft>
                <a:buFont typeface="Arial" panose="020B0604020202020204" pitchFamily="34" charset="0"/>
                <a:buChar char="•"/>
              </a:pPr>
              <a:r>
                <a:rPr lang="en-US" i="1" dirty="0" smtClean="0"/>
                <a:t>Visibility</a:t>
              </a:r>
            </a:p>
            <a:p>
              <a:pPr marL="342900" indent="-342900">
                <a:spcAft>
                  <a:spcPts val="600"/>
                </a:spcAft>
                <a:buFont typeface="Arial" panose="020B0604020202020204" pitchFamily="34" charset="0"/>
                <a:buChar char="•"/>
              </a:pPr>
              <a:r>
                <a:rPr lang="en-US" i="1" dirty="0" smtClean="0"/>
                <a:t>Free time</a:t>
              </a:r>
            </a:p>
            <a:p>
              <a:pPr marL="342900" indent="-342900">
                <a:spcAft>
                  <a:spcPts val="600"/>
                </a:spcAft>
                <a:buFont typeface="Arial" panose="020B0604020202020204" pitchFamily="34" charset="0"/>
                <a:buChar char="•"/>
              </a:pPr>
              <a:r>
                <a:rPr lang="en-US" i="1" dirty="0" smtClean="0"/>
                <a:t>Freedom to fail, experiment</a:t>
              </a:r>
            </a:p>
          </p:txBody>
        </p:sp>
      </p:grpSp>
      <p:sp>
        <p:nvSpPr>
          <p:cNvPr id="7" name="TextBox 6"/>
          <p:cNvSpPr txBox="1"/>
          <p:nvPr/>
        </p:nvSpPr>
        <p:spPr>
          <a:xfrm>
            <a:off x="644979" y="4962252"/>
            <a:ext cx="10964635" cy="9541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Realize you have a tremendous capacity to change the way people feel and it has nothing to do with a carrot on a stick or the fear of god.</a:t>
            </a:r>
          </a:p>
        </p:txBody>
      </p:sp>
      <p:sp>
        <p:nvSpPr>
          <p:cNvPr id="8" name="TextBox 7"/>
          <p:cNvSpPr txBox="1"/>
          <p:nvPr/>
        </p:nvSpPr>
        <p:spPr>
          <a:xfrm>
            <a:off x="253092" y="171450"/>
            <a:ext cx="9111344" cy="707886"/>
          </a:xfrm>
          <a:prstGeom prst="rect">
            <a:avLst/>
          </a:prstGeom>
          <a:noFill/>
        </p:spPr>
        <p:txBody>
          <a:bodyPr wrap="square" rtlCol="0">
            <a:spAutoFit/>
          </a:bodyPr>
          <a:lstStyle/>
          <a:p>
            <a:r>
              <a:rPr lang="en-US" sz="4000" b="1" dirty="0" smtClean="0"/>
              <a:t>Compelling Consequences</a:t>
            </a:r>
            <a:endParaRPr lang="en-US" sz="3200" b="1" dirty="0"/>
          </a:p>
        </p:txBody>
      </p:sp>
    </p:spTree>
    <p:extLst>
      <p:ext uri="{BB962C8B-B14F-4D97-AF65-F5344CB8AC3E}">
        <p14:creationId xmlns:p14="http://schemas.microsoft.com/office/powerpoint/2010/main" val="2788582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How To Motivate Employees?</a:t>
            </a:r>
            <a:endParaRPr lang="en-US" sz="3200" b="1" dirty="0"/>
          </a:p>
        </p:txBody>
      </p:sp>
      <p:sp>
        <p:nvSpPr>
          <p:cNvPr id="3" name="TextBox 2"/>
          <p:cNvSpPr txBox="1"/>
          <p:nvPr/>
        </p:nvSpPr>
        <p:spPr>
          <a:xfrm>
            <a:off x="644978" y="1108709"/>
            <a:ext cx="10964635" cy="54014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Use emotional rewards.</a:t>
            </a:r>
          </a:p>
          <a:p>
            <a:pPr marL="342900" indent="-342900">
              <a:spcAft>
                <a:spcPts val="600"/>
              </a:spcAft>
              <a:buFont typeface="Arial" panose="020B0604020202020204" pitchFamily="34" charset="0"/>
              <a:buChar char="•"/>
            </a:pPr>
            <a:r>
              <a:rPr lang="en-US" sz="2400" dirty="0" smtClean="0"/>
              <a:t>Ask what makes them feel good at work.  They’ll probably give you some good ideas that work for motivating them.</a:t>
            </a:r>
          </a:p>
          <a:p>
            <a:pPr marL="342900" indent="-342900">
              <a:spcAft>
                <a:spcPts val="600"/>
              </a:spcAft>
              <a:buFont typeface="Arial" panose="020B0604020202020204" pitchFamily="34" charset="0"/>
              <a:buChar char="•"/>
            </a:pPr>
            <a:r>
              <a:rPr lang="en-US" sz="2400" dirty="0" smtClean="0"/>
              <a:t>What are things you want to encourage more of?  </a:t>
            </a:r>
          </a:p>
          <a:p>
            <a:pPr marL="800100" lvl="1" indent="-342900">
              <a:spcAft>
                <a:spcPts val="600"/>
              </a:spcAft>
              <a:buFont typeface="Courier New" panose="02070309020205020404" pitchFamily="49" charset="0"/>
              <a:buChar char="o"/>
            </a:pPr>
            <a:r>
              <a:rPr lang="en-US" sz="2000" i="1" dirty="0" smtClean="0"/>
              <a:t>Match these up with appropriate emotional rewards.</a:t>
            </a:r>
          </a:p>
          <a:p>
            <a:pPr marL="342900" indent="-342900">
              <a:spcAft>
                <a:spcPts val="600"/>
              </a:spcAft>
              <a:buFont typeface="Arial" panose="020B0604020202020204" pitchFamily="34" charset="0"/>
              <a:buChar char="•"/>
            </a:pPr>
            <a:r>
              <a:rPr lang="en-US" sz="2400" dirty="0" smtClean="0"/>
              <a:t>What are the things you no longer want to tolerate?  </a:t>
            </a:r>
          </a:p>
          <a:p>
            <a:pPr marL="800100" lvl="1" indent="-342900">
              <a:spcAft>
                <a:spcPts val="600"/>
              </a:spcAft>
              <a:buFont typeface="Courier New" panose="02070309020205020404" pitchFamily="49" charset="0"/>
              <a:buChar char="o"/>
            </a:pPr>
            <a:r>
              <a:rPr lang="en-US" sz="2000" i="1" dirty="0" smtClean="0"/>
              <a:t>Take positive consequences away creating negative consequences for behaviors you want to discourage.</a:t>
            </a:r>
          </a:p>
          <a:p>
            <a:pPr marL="342900" indent="-342900">
              <a:spcAft>
                <a:spcPts val="600"/>
              </a:spcAft>
              <a:buFont typeface="Arial" panose="020B0604020202020204" pitchFamily="34" charset="0"/>
              <a:buChar char="•"/>
            </a:pPr>
            <a:r>
              <a:rPr lang="en-US" sz="2400" dirty="0"/>
              <a:t>People are twice as sensitive to a loss as they are to a gain.  Taking away a privilege or a task can be a powerful negative consequence.</a:t>
            </a:r>
          </a:p>
          <a:p>
            <a:pPr marL="800100" lvl="1" indent="-342900">
              <a:spcAft>
                <a:spcPts val="600"/>
              </a:spcAft>
              <a:buFont typeface="Courier New" panose="02070309020205020404" pitchFamily="49" charset="0"/>
              <a:buChar char="o"/>
            </a:pPr>
            <a:r>
              <a:rPr lang="en-US" sz="2000" dirty="0"/>
              <a:t>You can withdraw assignments, information, autonomy and attention.</a:t>
            </a:r>
          </a:p>
          <a:p>
            <a:pPr marL="800100" lvl="1" indent="-342900">
              <a:spcAft>
                <a:spcPts val="600"/>
              </a:spcAft>
              <a:buFont typeface="Courier New" panose="02070309020205020404" pitchFamily="49" charset="0"/>
              <a:buChar char="o"/>
            </a:pPr>
            <a:r>
              <a:rPr lang="en-US" sz="2000" dirty="0"/>
              <a:t>You can start limiting your time with them.</a:t>
            </a:r>
          </a:p>
          <a:p>
            <a:pPr marL="800100" lvl="1" indent="-342900">
              <a:spcAft>
                <a:spcPts val="600"/>
              </a:spcAft>
              <a:buFont typeface="Courier New" panose="02070309020205020404" pitchFamily="49" charset="0"/>
              <a:buChar char="o"/>
            </a:pPr>
            <a:r>
              <a:rPr lang="en-US" sz="2000" dirty="0"/>
              <a:t>You can restrict access to resources</a:t>
            </a:r>
            <a:r>
              <a:rPr lang="en-US" sz="2000" dirty="0" smtClean="0"/>
              <a:t>.</a:t>
            </a:r>
            <a:endParaRPr lang="en-US" sz="2000" dirty="0"/>
          </a:p>
        </p:txBody>
      </p:sp>
    </p:spTree>
    <p:extLst>
      <p:ext uri="{BB962C8B-B14F-4D97-AF65-F5344CB8AC3E}">
        <p14:creationId xmlns:p14="http://schemas.microsoft.com/office/powerpoint/2010/main" val="3829473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Consequence Timing</a:t>
            </a:r>
            <a:endParaRPr lang="en-US" sz="3200" b="1" dirty="0"/>
          </a:p>
        </p:txBody>
      </p:sp>
      <p:sp>
        <p:nvSpPr>
          <p:cNvPr id="3" name="TextBox 2"/>
          <p:cNvSpPr txBox="1"/>
          <p:nvPr/>
        </p:nvSpPr>
        <p:spPr>
          <a:xfrm>
            <a:off x="644979" y="1396092"/>
            <a:ext cx="10964635" cy="127727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Small and frequent feedback improves well-being more than massive rewards at a distant date.</a:t>
            </a:r>
          </a:p>
          <a:p>
            <a:pPr marL="342900" indent="-342900">
              <a:spcAft>
                <a:spcPts val="600"/>
              </a:spcAft>
              <a:buFont typeface="Arial" panose="020B0604020202020204" pitchFamily="34" charset="0"/>
              <a:buChar char="•"/>
            </a:pPr>
            <a:r>
              <a:rPr lang="en-US" sz="2400" dirty="0" smtClean="0"/>
              <a:t>Bring your consequences close to the actual performance.</a:t>
            </a:r>
            <a:endParaRPr lang="en-US" sz="2000" dirty="0" smtClean="0"/>
          </a:p>
        </p:txBody>
      </p:sp>
      <p:grpSp>
        <p:nvGrpSpPr>
          <p:cNvPr id="5" name="Group 4"/>
          <p:cNvGrpSpPr/>
          <p:nvPr/>
        </p:nvGrpSpPr>
        <p:grpSpPr>
          <a:xfrm>
            <a:off x="2186611" y="2801674"/>
            <a:ext cx="7376488" cy="3734005"/>
            <a:chOff x="2238646" y="3163853"/>
            <a:chExt cx="7012577" cy="3412090"/>
          </a:xfrm>
          <a:effectLst>
            <a:outerShdw blurRad="50800" dist="38100" dir="8100000" algn="tr" rotWithShape="0">
              <a:prstClr val="black">
                <a:alpha val="40000"/>
              </a:prstClr>
            </a:outerShdw>
          </a:effectLst>
        </p:grpSpPr>
        <p:pic>
          <p:nvPicPr>
            <p:cNvPr id="5128" name="Picture 8" descr="https://verkopen20.files.wordpress.com/2013/01/carrot-and-stick-495x27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646" y="3163853"/>
              <a:ext cx="7012577" cy="34120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3492137" y="3243942"/>
              <a:ext cx="4380411" cy="3213463"/>
            </a:xfrm>
            <a:prstGeom prst="noSmoking">
              <a:avLst>
                <a:gd name="adj" fmla="val 313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6" name="Picture 6" descr="http://arjunasolutions.com/wp-content/uploads/2015/03/Timing-is-everyth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611" y="2801674"/>
            <a:ext cx="7407575" cy="3734006"/>
          </a:xfrm>
          <a:prstGeom prst="rect">
            <a:avLst/>
          </a:prstGeom>
          <a:noFill/>
          <a:ln>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81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fade">
                                      <p:cBhvr>
                                        <p:cTn id="24"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Everybody’s Different</a:t>
            </a:r>
            <a:endParaRPr lang="en-US" sz="3200" b="1" dirty="0"/>
          </a:p>
        </p:txBody>
      </p:sp>
      <p:sp>
        <p:nvSpPr>
          <p:cNvPr id="3" name="TextBox 2"/>
          <p:cNvSpPr txBox="1"/>
          <p:nvPr/>
        </p:nvSpPr>
        <p:spPr>
          <a:xfrm>
            <a:off x="644979" y="1396092"/>
            <a:ext cx="10964635" cy="196977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Everybody is motivated – just not by the same things.</a:t>
            </a:r>
          </a:p>
          <a:p>
            <a:pPr marL="342900" indent="-342900">
              <a:spcAft>
                <a:spcPts val="600"/>
              </a:spcAft>
              <a:buFont typeface="Arial" panose="020B0604020202020204" pitchFamily="34" charset="0"/>
              <a:buChar char="•"/>
            </a:pPr>
            <a:r>
              <a:rPr lang="en-US" sz="2800" dirty="0" smtClean="0"/>
              <a:t>Understand what is motivating your people, so you can show them how things you want them to do are in their own best interest.</a:t>
            </a:r>
          </a:p>
          <a:p>
            <a:pPr marL="342900" indent="-342900">
              <a:spcAft>
                <a:spcPts val="600"/>
              </a:spcAft>
              <a:buFont typeface="Arial" panose="020B0604020202020204" pitchFamily="34" charset="0"/>
              <a:buChar char="•"/>
            </a:pPr>
            <a:r>
              <a:rPr lang="en-US" sz="2800" dirty="0" smtClean="0"/>
              <a:t>To do this, you need to have conversations and explore their needs.</a:t>
            </a:r>
            <a:endParaRPr lang="en-US" sz="2400" dirty="0" smtClean="0"/>
          </a:p>
        </p:txBody>
      </p:sp>
      <p:pic>
        <p:nvPicPr>
          <p:cNvPr id="10242" name="Picture 2" descr="http://pearlsofprofundity.files.wordpress.com/2013/02/common-working-people-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4748" y1="19111" x2="14067" y2="30400"/>
                        <a14:foregroundMark x1="20674" y1="18844" x2="20266" y2="27911"/>
                        <a14:foregroundMark x1="26226" y1="14844" x2="26226" y2="24178"/>
                        <a14:foregroundMark x1="43869" y1="16000" x2="42881" y2="29867"/>
                        <a14:foregroundMark x1="81676" y1="82400" x2="82323" y2="89244"/>
                        <a14:foregroundMark x1="81778" y1="88356" x2="82970" y2="90667"/>
                        <a14:foregroundMark x1="84060" y1="66044" x2="84162" y2="71111"/>
                        <a14:foregroundMark x1="52759" y1="31022" x2="53713" y2="29600"/>
                        <a14:foregroundMark x1="58072" y1="26489" x2="59264" y2="28978"/>
                        <a14:backgroundMark x1="39544" y1="68622" x2="39101" y2="80711"/>
                        <a14:backgroundMark x1="51669" y1="72000" x2="51771" y2="84711"/>
                        <a14:backgroundMark x1="52112" y1="63467" x2="51567" y2="73422"/>
                        <a14:backgroundMark x1="58924" y1="72000" x2="58924" y2="72000"/>
                        <a14:backgroundMark x1="16349" y1="72267" x2="16451" y2="76178"/>
                        <a14:backgroundMark x1="16247" y1="83822" x2="16144" y2="88089"/>
                        <a14:backgroundMark x1="16451" y1="63200" x2="16349" y2="68622"/>
                        <a14:backgroundMark x1="65429" y1="76800" x2="63896" y2="88978"/>
                        <a14:backgroundMark x1="68903" y1="47644" x2="68665" y2="49956"/>
                        <a14:backgroundMark x1="68665" y1="49956" x2="68665" y2="49956"/>
                        <a14:backgroundMark x1="31097" y1="77956" x2="30450" y2="90400"/>
                        <a14:backgroundMark x1="33038" y1="92356" x2="33140" y2="94044"/>
                        <a14:backgroundMark x1="35967" y1="78222" x2="35967" y2="80711"/>
                        <a14:backgroundMark x1="28917" y1="68267" x2="29360" y2="73689"/>
                        <a14:backgroundMark x1="5075" y1="41689" x2="5518" y2="46578"/>
                        <a14:backgroundMark x1="89782" y1="19111" x2="87636" y2="22489"/>
                        <a14:backgroundMark x1="59911" y1="28711" x2="59911" y2="28711"/>
                      </a14:backgroundRemoval>
                    </a14:imgEffect>
                  </a14:imgLayer>
                </a14:imgProps>
              </a:ext>
              <a:ext uri="{28A0092B-C50C-407E-A947-70E740481C1C}">
                <a14:useLocalDpi xmlns:a14="http://schemas.microsoft.com/office/drawing/2010/main" val="0"/>
              </a:ext>
            </a:extLst>
          </a:blip>
          <a:srcRect/>
          <a:stretch>
            <a:fillRect/>
          </a:stretch>
        </p:blipFill>
        <p:spPr bwMode="auto">
          <a:xfrm>
            <a:off x="1179808" y="3009900"/>
            <a:ext cx="9894976" cy="379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96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018" y="1303636"/>
            <a:ext cx="11131826" cy="3939540"/>
          </a:xfrm>
          <a:prstGeom prst="rect">
            <a:avLst/>
          </a:prstGeom>
          <a:noFill/>
        </p:spPr>
        <p:txBody>
          <a:bodyPr wrap="square" rtlCol="0">
            <a:spAutoFit/>
          </a:bodyPr>
          <a:lstStyle/>
          <a:p>
            <a:pPr algn="ctr">
              <a:spcAft>
                <a:spcPts val="1200"/>
              </a:spcAft>
            </a:pPr>
            <a:r>
              <a:rPr lang="en-US" sz="3200" dirty="0" smtClean="0">
                <a:cs typeface="Times New Roman" panose="02020603050405020304" pitchFamily="18" charset="0"/>
              </a:rPr>
              <a:t>The question a manager needs to ask themselves is not </a:t>
            </a:r>
          </a:p>
          <a:p>
            <a:pPr algn="ctr">
              <a:spcAft>
                <a:spcPts val="1200"/>
              </a:spcAft>
            </a:pPr>
            <a:r>
              <a:rPr lang="en-US" sz="3600" dirty="0" smtClean="0">
                <a:latin typeface="Cooper Black" panose="0208090404030B020404" pitchFamily="18" charset="0"/>
                <a:cs typeface="Times New Roman" panose="02020603050405020304" pitchFamily="18" charset="0"/>
              </a:rPr>
              <a:t>“</a:t>
            </a:r>
            <a:r>
              <a:rPr lang="en-US" sz="3600" b="1" i="1" dirty="0" smtClean="0">
                <a:latin typeface="Cooper Black" panose="0208090404030B020404" pitchFamily="18" charset="0"/>
                <a:cs typeface="Times New Roman" panose="02020603050405020304" pitchFamily="18" charset="0"/>
              </a:rPr>
              <a:t>How do I get people to serve the company?” </a:t>
            </a:r>
          </a:p>
          <a:p>
            <a:pPr algn="ctr">
              <a:spcAft>
                <a:spcPts val="1200"/>
              </a:spcAft>
            </a:pPr>
            <a:r>
              <a:rPr lang="en-US" sz="3200" dirty="0" smtClean="0">
                <a:cs typeface="Times New Roman" panose="02020603050405020304" pitchFamily="18" charset="0"/>
              </a:rPr>
              <a:t>but rather, </a:t>
            </a:r>
          </a:p>
          <a:p>
            <a:pPr algn="ctr">
              <a:spcAft>
                <a:spcPts val="1200"/>
              </a:spcAft>
            </a:pPr>
            <a:r>
              <a:rPr lang="en-US" sz="4000" dirty="0" smtClean="0">
                <a:latin typeface="Cooper Black" panose="0208090404030B020404" pitchFamily="18" charset="0"/>
                <a:cs typeface="Times New Roman" panose="02020603050405020304" pitchFamily="18" charset="0"/>
              </a:rPr>
              <a:t>“How do I create a work environment and a sense of purpose that literally merits the gifts of creativity and passion?”</a:t>
            </a:r>
            <a:endParaRPr lang="en-US" sz="4000" dirty="0">
              <a:latin typeface="Cooper Black" panose="0208090404030B020404" pitchFamily="18" charset="0"/>
              <a:cs typeface="Times New Roman" panose="02020603050405020304" pitchFamily="18" charset="0"/>
            </a:endParaRPr>
          </a:p>
        </p:txBody>
      </p:sp>
    </p:spTree>
    <p:extLst>
      <p:ext uri="{BB962C8B-B14F-4D97-AF65-F5344CB8AC3E}">
        <p14:creationId xmlns:p14="http://schemas.microsoft.com/office/powerpoint/2010/main" val="4271583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Guiding Principles – Ask Yourself</a:t>
            </a:r>
            <a:endParaRPr lang="en-US" sz="3200" b="1" dirty="0"/>
          </a:p>
        </p:txBody>
      </p:sp>
      <p:sp>
        <p:nvSpPr>
          <p:cNvPr id="3" name="TextBox 2"/>
          <p:cNvSpPr txBox="1"/>
          <p:nvPr/>
        </p:nvSpPr>
        <p:spPr>
          <a:xfrm>
            <a:off x="628645" y="993605"/>
            <a:ext cx="10964635" cy="5878532"/>
          </a:xfrm>
          <a:prstGeom prst="rect">
            <a:avLst/>
          </a:prstGeom>
          <a:noFill/>
        </p:spPr>
        <p:txBody>
          <a:bodyPr wrap="square" rtlCol="0">
            <a:spAutoFit/>
          </a:bodyPr>
          <a:lstStyle/>
          <a:p>
            <a:pPr lvl="1">
              <a:spcAft>
                <a:spcPts val="600"/>
              </a:spcAft>
            </a:pPr>
            <a:r>
              <a:rPr lang="en-US" sz="2000" b="1" dirty="0" smtClean="0"/>
              <a:t>Clear Messages:</a:t>
            </a:r>
          </a:p>
          <a:p>
            <a:pPr lvl="2">
              <a:spcAft>
                <a:spcPts val="600"/>
              </a:spcAft>
            </a:pPr>
            <a:r>
              <a:rPr lang="en-US" sz="1600" i="1" dirty="0" smtClean="0"/>
              <a:t>Am I communicating clearly, reminding myself and others of our mission, values and strategy?</a:t>
            </a:r>
          </a:p>
          <a:p>
            <a:pPr lvl="2">
              <a:spcAft>
                <a:spcPts val="600"/>
              </a:spcAft>
            </a:pPr>
            <a:r>
              <a:rPr lang="en-US" sz="1600" i="1" dirty="0" smtClean="0"/>
              <a:t>Do I relate the big picture to real world situations, people and business realities?</a:t>
            </a:r>
          </a:p>
          <a:p>
            <a:pPr lvl="2">
              <a:spcAft>
                <a:spcPts val="600"/>
              </a:spcAft>
            </a:pPr>
            <a:r>
              <a:rPr lang="en-US" sz="1600" i="1" dirty="0" smtClean="0"/>
              <a:t>Am I connecting the dots to small daily tasks and goals?</a:t>
            </a:r>
          </a:p>
          <a:p>
            <a:pPr lvl="2">
              <a:spcAft>
                <a:spcPts val="600"/>
              </a:spcAft>
            </a:pPr>
            <a:r>
              <a:rPr lang="en-US" sz="1600" i="1" dirty="0" smtClean="0"/>
              <a:t>Am I generous with recognition and praise?</a:t>
            </a:r>
          </a:p>
          <a:p>
            <a:pPr lvl="1">
              <a:spcAft>
                <a:spcPts val="600"/>
              </a:spcAft>
            </a:pPr>
            <a:r>
              <a:rPr lang="en-US" sz="2000" b="1" dirty="0"/>
              <a:t>Consequences:</a:t>
            </a:r>
          </a:p>
          <a:p>
            <a:pPr lvl="2">
              <a:spcAft>
                <a:spcPts val="600"/>
              </a:spcAft>
            </a:pPr>
            <a:r>
              <a:rPr lang="en-US" sz="1600" i="1" dirty="0"/>
              <a:t>Do I have compelling consequences in place that encourage people to use their strengths and creativity?</a:t>
            </a:r>
          </a:p>
          <a:p>
            <a:pPr lvl="2">
              <a:spcAft>
                <a:spcPts val="600"/>
              </a:spcAft>
            </a:pPr>
            <a:r>
              <a:rPr lang="en-US" sz="1600" i="1" dirty="0"/>
              <a:t>Do I discourage behaviors that distract while encouraging fun and friendships?</a:t>
            </a:r>
          </a:p>
          <a:p>
            <a:pPr lvl="2">
              <a:spcAft>
                <a:spcPts val="600"/>
              </a:spcAft>
            </a:pPr>
            <a:r>
              <a:rPr lang="en-US" sz="1600" i="1" dirty="0"/>
              <a:t>Do I encourage problem solving in new ways?</a:t>
            </a:r>
          </a:p>
          <a:p>
            <a:pPr lvl="2">
              <a:spcAft>
                <a:spcPts val="600"/>
              </a:spcAft>
            </a:pPr>
            <a:r>
              <a:rPr lang="en-US" sz="1600" i="1" dirty="0"/>
              <a:t>Do I let people come up with their own ideas?</a:t>
            </a:r>
          </a:p>
          <a:p>
            <a:pPr lvl="2">
              <a:spcAft>
                <a:spcPts val="600"/>
              </a:spcAft>
            </a:pPr>
            <a:r>
              <a:rPr lang="en-US" sz="1600" i="1" dirty="0"/>
              <a:t>Do I recognize achievements personally</a:t>
            </a:r>
            <a:r>
              <a:rPr lang="en-US" sz="1600" i="1" dirty="0" smtClean="0"/>
              <a:t>?</a:t>
            </a:r>
          </a:p>
          <a:p>
            <a:pPr lvl="1">
              <a:spcAft>
                <a:spcPts val="600"/>
              </a:spcAft>
            </a:pPr>
            <a:r>
              <a:rPr lang="en-US" sz="2000" b="1" dirty="0"/>
              <a:t>Conversations:</a:t>
            </a:r>
          </a:p>
          <a:p>
            <a:pPr lvl="2">
              <a:spcAft>
                <a:spcPts val="600"/>
              </a:spcAft>
            </a:pPr>
            <a:r>
              <a:rPr lang="en-US" sz="1600" i="1" dirty="0" smtClean="0"/>
              <a:t>Do </a:t>
            </a:r>
            <a:r>
              <a:rPr lang="en-US" sz="1600" i="1" dirty="0"/>
              <a:t>I give feedback in a manner that can be received?</a:t>
            </a:r>
          </a:p>
          <a:p>
            <a:pPr lvl="2">
              <a:spcAft>
                <a:spcPts val="600"/>
              </a:spcAft>
            </a:pPr>
            <a:r>
              <a:rPr lang="en-US" sz="1600" i="1" dirty="0"/>
              <a:t>Do I focus on behaviors without being judgmental?</a:t>
            </a:r>
          </a:p>
          <a:p>
            <a:pPr lvl="2">
              <a:spcAft>
                <a:spcPts val="600"/>
              </a:spcAft>
            </a:pPr>
            <a:r>
              <a:rPr lang="en-US" sz="1600" i="1" dirty="0"/>
              <a:t>Do I allow people the chance to express themselves without interrupting them with my solutions?</a:t>
            </a:r>
          </a:p>
          <a:p>
            <a:pPr lvl="2">
              <a:spcAft>
                <a:spcPts val="600"/>
              </a:spcAft>
            </a:pPr>
            <a:r>
              <a:rPr lang="en-US" sz="1600" i="1" dirty="0"/>
              <a:t>Do I act like I’m open to hearing about mistakes and other opinions?</a:t>
            </a:r>
          </a:p>
          <a:p>
            <a:pPr lvl="2">
              <a:spcAft>
                <a:spcPts val="600"/>
              </a:spcAft>
            </a:pPr>
            <a:r>
              <a:rPr lang="en-US" sz="1600" i="1" dirty="0"/>
              <a:t>Do my conversations build trust</a:t>
            </a:r>
            <a:r>
              <a:rPr lang="en-US" sz="1600" i="1" dirty="0" smtClean="0"/>
              <a:t>?</a:t>
            </a:r>
            <a:endParaRPr lang="en-US" sz="1600" i="1" dirty="0"/>
          </a:p>
        </p:txBody>
      </p:sp>
    </p:spTree>
    <p:extLst>
      <p:ext uri="{BB962C8B-B14F-4D97-AF65-F5344CB8AC3E}">
        <p14:creationId xmlns:p14="http://schemas.microsoft.com/office/powerpoint/2010/main" val="1102789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500"/>
                                        <p:tgtEl>
                                          <p:spTgt spid="3">
                                            <p:txEl>
                                              <p:pRg st="14" end="14"/>
                                            </p:txEl>
                                          </p:spTgt>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fade">
                                      <p:cBhvr>
                                        <p:cTn id="69" dur="500"/>
                                        <p:tgtEl>
                                          <p:spTgt spid="3">
                                            <p:txEl>
                                              <p:pRg st="15" end="15"/>
                                            </p:txEl>
                                          </p:spTgt>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Effect transition="in" filter="fade">
                                      <p:cBhvr>
                                        <p:cTn id="7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6196693" cy="707886"/>
          </a:xfrm>
          <a:prstGeom prst="rect">
            <a:avLst/>
          </a:prstGeom>
          <a:noFill/>
        </p:spPr>
        <p:txBody>
          <a:bodyPr wrap="square" rtlCol="0">
            <a:spAutoFit/>
          </a:bodyPr>
          <a:lstStyle/>
          <a:p>
            <a:r>
              <a:rPr lang="en-US" sz="4000" b="1" dirty="0" smtClean="0"/>
              <a:t>Big Picture - </a:t>
            </a:r>
            <a:r>
              <a:rPr lang="en-US" sz="4000" dirty="0" smtClean="0"/>
              <a:t>Questions</a:t>
            </a:r>
            <a:endParaRPr lang="en-US" sz="3200" b="1" dirty="0"/>
          </a:p>
        </p:txBody>
      </p:sp>
      <p:sp>
        <p:nvSpPr>
          <p:cNvPr id="3" name="TextBox 2"/>
          <p:cNvSpPr txBox="1"/>
          <p:nvPr/>
        </p:nvSpPr>
        <p:spPr>
          <a:xfrm>
            <a:off x="650421" y="1216464"/>
            <a:ext cx="10882993" cy="984885"/>
          </a:xfrm>
          <a:prstGeom prst="rect">
            <a:avLst/>
          </a:prstGeom>
          <a:noFill/>
        </p:spPr>
        <p:txBody>
          <a:bodyPr wrap="square" rtlCol="0">
            <a:spAutoFit/>
          </a:bodyPr>
          <a:lstStyle/>
          <a:p>
            <a:pPr>
              <a:spcAft>
                <a:spcPts val="1200"/>
              </a:spcAft>
            </a:pPr>
            <a:r>
              <a:rPr lang="en-US" sz="2800" b="1" dirty="0" smtClean="0"/>
              <a:t>How important is accountability in the workplace?</a:t>
            </a:r>
          </a:p>
          <a:p>
            <a:pPr marL="742950" lvl="1" indent="-285750">
              <a:spcAft>
                <a:spcPts val="1200"/>
              </a:spcAft>
              <a:buFont typeface="Arial" panose="020B0604020202020204" pitchFamily="34" charset="0"/>
              <a:buChar char="•"/>
            </a:pPr>
            <a:r>
              <a:rPr lang="en-US" sz="2000" b="1" dirty="0" smtClean="0"/>
              <a:t>Poor Cultural Accountability Leads to:</a:t>
            </a:r>
          </a:p>
        </p:txBody>
      </p:sp>
      <p:sp>
        <p:nvSpPr>
          <p:cNvPr id="4" name="TextBox 3"/>
          <p:cNvSpPr txBox="1"/>
          <p:nvPr/>
        </p:nvSpPr>
        <p:spPr>
          <a:xfrm>
            <a:off x="1836942" y="2178735"/>
            <a:ext cx="337185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Questionable Ethics</a:t>
            </a:r>
          </a:p>
          <a:p>
            <a:pPr marL="285750" indent="-285750">
              <a:buFont typeface="Wingdings" panose="05000000000000000000" pitchFamily="2" charset="2"/>
              <a:buChar char="Ø"/>
            </a:pPr>
            <a:r>
              <a:rPr lang="en-US" dirty="0" smtClean="0"/>
              <a:t>Lack of Trust</a:t>
            </a:r>
          </a:p>
          <a:p>
            <a:pPr marL="285750" indent="-285750">
              <a:buFont typeface="Wingdings" panose="05000000000000000000" pitchFamily="2" charset="2"/>
              <a:buChar char="Ø"/>
            </a:pPr>
            <a:r>
              <a:rPr lang="en-US" dirty="0" smtClean="0"/>
              <a:t>Missed Deadlines</a:t>
            </a:r>
          </a:p>
          <a:p>
            <a:pPr marL="285750" indent="-285750">
              <a:buFont typeface="Wingdings" panose="05000000000000000000" pitchFamily="2" charset="2"/>
              <a:buChar char="Ø"/>
            </a:pPr>
            <a:r>
              <a:rPr lang="en-US" dirty="0" smtClean="0"/>
              <a:t>Poor Performance</a:t>
            </a:r>
            <a:endParaRPr lang="en-US" dirty="0"/>
          </a:p>
        </p:txBody>
      </p:sp>
      <p:sp>
        <p:nvSpPr>
          <p:cNvPr id="5" name="TextBox 4"/>
          <p:cNvSpPr txBox="1"/>
          <p:nvPr/>
        </p:nvSpPr>
        <p:spPr>
          <a:xfrm>
            <a:off x="4242685" y="2178735"/>
            <a:ext cx="337185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Chronic Efficiencies</a:t>
            </a:r>
          </a:p>
          <a:p>
            <a:pPr marL="285750" indent="-285750">
              <a:buFont typeface="Wingdings" panose="05000000000000000000" pitchFamily="2" charset="2"/>
              <a:buChar char="Ø"/>
            </a:pPr>
            <a:r>
              <a:rPr lang="en-US" dirty="0" smtClean="0"/>
              <a:t>Poor Customer Satisfaction</a:t>
            </a:r>
          </a:p>
          <a:p>
            <a:pPr marL="285750" indent="-285750">
              <a:buFont typeface="Wingdings" panose="05000000000000000000" pitchFamily="2" charset="2"/>
              <a:buChar char="Ø"/>
            </a:pPr>
            <a:r>
              <a:rPr lang="en-US" dirty="0" smtClean="0"/>
              <a:t>Poor Safety</a:t>
            </a:r>
            <a:endParaRPr lang="en-US" dirty="0"/>
          </a:p>
        </p:txBody>
      </p:sp>
      <p:sp>
        <p:nvSpPr>
          <p:cNvPr id="6" name="TextBox 5"/>
          <p:cNvSpPr txBox="1"/>
          <p:nvPr/>
        </p:nvSpPr>
        <p:spPr>
          <a:xfrm>
            <a:off x="737507" y="3379064"/>
            <a:ext cx="10052413" cy="2923877"/>
          </a:xfrm>
          <a:prstGeom prst="rect">
            <a:avLst/>
          </a:prstGeom>
          <a:noFill/>
        </p:spPr>
        <p:txBody>
          <a:bodyPr wrap="square" rtlCol="0">
            <a:spAutoFit/>
          </a:bodyPr>
          <a:lstStyle/>
          <a:p>
            <a:pPr>
              <a:spcAft>
                <a:spcPts val="1200"/>
              </a:spcAft>
            </a:pPr>
            <a:r>
              <a:rPr lang="en-US" sz="2800" b="1" dirty="0" smtClean="0"/>
              <a:t>Accountability in the workplace?</a:t>
            </a:r>
          </a:p>
          <a:p>
            <a:pPr marL="742950" lvl="1" indent="-285750">
              <a:spcAft>
                <a:spcPts val="1200"/>
              </a:spcAft>
              <a:buFont typeface="Arial" panose="020B0604020202020204" pitchFamily="34" charset="0"/>
              <a:buChar char="•"/>
            </a:pPr>
            <a:r>
              <a:rPr lang="en-US" sz="2000" b="1" dirty="0" smtClean="0"/>
              <a:t>Gallup Study </a:t>
            </a:r>
            <a:r>
              <a:rPr lang="en-US" b="1" dirty="0" smtClean="0"/>
              <a:t>– </a:t>
            </a:r>
            <a:r>
              <a:rPr lang="en-US" dirty="0" smtClean="0"/>
              <a:t>47,000 employees in 120 countries around the world</a:t>
            </a:r>
          </a:p>
          <a:p>
            <a:pPr marL="1257300" lvl="2" indent="-342900">
              <a:spcAft>
                <a:spcPts val="600"/>
              </a:spcAft>
              <a:buFont typeface="Wingdings" panose="05000000000000000000" pitchFamily="2" charset="2"/>
              <a:buChar char="Ø"/>
            </a:pPr>
            <a:r>
              <a:rPr lang="en-US" sz="2000" b="1" dirty="0" smtClean="0"/>
              <a:t>11% </a:t>
            </a:r>
            <a:r>
              <a:rPr lang="en-US" dirty="0" smtClean="0"/>
              <a:t>of workers worldwide are engaged </a:t>
            </a:r>
            <a:r>
              <a:rPr lang="en-US" sz="1400" dirty="0" smtClean="0"/>
              <a:t>(</a:t>
            </a:r>
            <a:r>
              <a:rPr lang="en-US" sz="1400" i="1" dirty="0" smtClean="0"/>
              <a:t>emotionally connected to their workplace and feel they have the resources and support they need to succeed</a:t>
            </a:r>
            <a:r>
              <a:rPr lang="en-US" sz="1400" dirty="0" smtClean="0"/>
              <a:t>)</a:t>
            </a:r>
          </a:p>
          <a:p>
            <a:pPr marL="1257300" lvl="2" indent="-342900">
              <a:spcAft>
                <a:spcPts val="600"/>
              </a:spcAft>
              <a:buFont typeface="Wingdings" panose="05000000000000000000" pitchFamily="2" charset="2"/>
              <a:buChar char="Ø"/>
            </a:pPr>
            <a:r>
              <a:rPr lang="en-US" sz="2000" b="1" dirty="0" smtClean="0"/>
              <a:t>62% </a:t>
            </a:r>
            <a:r>
              <a:rPr lang="en-US" dirty="0" smtClean="0"/>
              <a:t>are not engaged </a:t>
            </a:r>
            <a:r>
              <a:rPr lang="en-US" sz="1400" dirty="0" smtClean="0"/>
              <a:t>(</a:t>
            </a:r>
            <a:r>
              <a:rPr lang="en-US" sz="1400" i="1" dirty="0" smtClean="0"/>
              <a:t>emotionally detached and likely to be doing little more than is necessary to keep their jobs</a:t>
            </a:r>
            <a:r>
              <a:rPr lang="en-US" sz="1400" dirty="0" smtClean="0"/>
              <a:t>)</a:t>
            </a:r>
          </a:p>
          <a:p>
            <a:pPr marL="1257300" lvl="2" indent="-342900">
              <a:spcAft>
                <a:spcPts val="600"/>
              </a:spcAft>
              <a:buFont typeface="Wingdings" panose="05000000000000000000" pitchFamily="2" charset="2"/>
              <a:buChar char="Ø"/>
            </a:pPr>
            <a:r>
              <a:rPr lang="en-US" sz="2000" b="1" dirty="0" smtClean="0"/>
              <a:t>27% </a:t>
            </a:r>
            <a:r>
              <a:rPr lang="en-US" dirty="0" smtClean="0"/>
              <a:t>are actively disengaged </a:t>
            </a:r>
            <a:r>
              <a:rPr lang="en-US" sz="1400" dirty="0" smtClean="0"/>
              <a:t>(</a:t>
            </a:r>
            <a:r>
              <a:rPr lang="en-US" sz="1400" i="1" dirty="0" smtClean="0"/>
              <a:t>they view their work-places negatively and are liable to spread that negativity to other</a:t>
            </a:r>
            <a:r>
              <a:rPr lang="en-US" sz="1400" dirty="0" smtClean="0"/>
              <a:t>s)</a:t>
            </a:r>
          </a:p>
        </p:txBody>
      </p:sp>
      <p:sp>
        <p:nvSpPr>
          <p:cNvPr id="8" name="TextBox 7"/>
          <p:cNvSpPr txBox="1"/>
          <p:nvPr/>
        </p:nvSpPr>
        <p:spPr>
          <a:xfrm>
            <a:off x="7371807" y="1830795"/>
            <a:ext cx="4606834" cy="1477328"/>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i="1" u="sng" dirty="0" smtClean="0"/>
              <a:t>Center for Academic Integrity Study</a:t>
            </a:r>
          </a:p>
          <a:p>
            <a:pPr marL="285750" indent="-285750">
              <a:buFont typeface="Arial" panose="020B0604020202020204" pitchFamily="34" charset="0"/>
              <a:buChar char="•"/>
            </a:pPr>
            <a:r>
              <a:rPr lang="en-US" i="1" dirty="0" smtClean="0"/>
              <a:t>50,000 students surveyed at 83 colleges</a:t>
            </a:r>
          </a:p>
          <a:p>
            <a:pPr marL="285750" indent="-285750">
              <a:buFont typeface="Arial" panose="020B0604020202020204" pitchFamily="34" charset="0"/>
              <a:buChar char="•"/>
            </a:pPr>
            <a:r>
              <a:rPr lang="en-US" i="1" dirty="0" smtClean="0"/>
              <a:t>70% - students admitted to cheating</a:t>
            </a:r>
          </a:p>
          <a:p>
            <a:pPr marL="285750" indent="-285750">
              <a:buFont typeface="Arial" panose="020B0604020202020204" pitchFamily="34" charset="0"/>
              <a:buChar char="•"/>
            </a:pPr>
            <a:r>
              <a:rPr lang="en-US" i="1" dirty="0" smtClean="0"/>
              <a:t>41% - faculty members that were aware and did nothing</a:t>
            </a:r>
            <a:endParaRPr lang="en-US" i="1" dirty="0"/>
          </a:p>
        </p:txBody>
      </p:sp>
      <p:sp>
        <p:nvSpPr>
          <p:cNvPr id="9" name="TextBox 8"/>
          <p:cNvSpPr txBox="1"/>
          <p:nvPr/>
        </p:nvSpPr>
        <p:spPr>
          <a:xfrm>
            <a:off x="7371807" y="1830795"/>
            <a:ext cx="4606834" cy="1477328"/>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i="1" dirty="0" smtClean="0"/>
              <a:t>In the 1980’s, America CIA agent Aldrich Ames sold US government secrets to the Soviet KGB.  His actions can be traced in part to the CIA’s fundamental inability to hold employees accountable for their performance.</a:t>
            </a:r>
            <a:endParaRPr lang="en-US" i="1" dirty="0"/>
          </a:p>
        </p:txBody>
      </p:sp>
    </p:spTree>
    <p:extLst>
      <p:ext uri="{BB962C8B-B14F-4D97-AF65-F5344CB8AC3E}">
        <p14:creationId xmlns:p14="http://schemas.microsoft.com/office/powerpoint/2010/main" val="2237178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500"/>
                                        <p:tgtEl>
                                          <p:spTgt spid="6">
                                            <p:txEl>
                                              <p:pRg st="0" end="0"/>
                                            </p:txEl>
                                          </p:spTgt>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fade">
                                      <p:cBhvr>
                                        <p:cTn id="71" dur="500"/>
                                        <p:tgtEl>
                                          <p:spTgt spid="6">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fade">
                                      <p:cBhvr>
                                        <p:cTn id="76" dur="500"/>
                                        <p:tgtEl>
                                          <p:spTgt spid="6">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fade">
                                      <p:cBhvr>
                                        <p:cTn id="81" dur="500"/>
                                        <p:tgtEl>
                                          <p:spTgt spid="6">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
                                            <p:txEl>
                                              <p:pRg st="4" end="4"/>
                                            </p:txEl>
                                          </p:spTgt>
                                        </p:tgtEl>
                                        <p:attrNameLst>
                                          <p:attrName>style.visibility</p:attrName>
                                        </p:attrNameLst>
                                      </p:cBhvr>
                                      <p:to>
                                        <p:strVal val="visible"/>
                                      </p:to>
                                    </p:set>
                                    <p:animEffect transition="in" filter="fade">
                                      <p:cBhvr>
                                        <p:cTn id="8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uiExpand="1" build="p"/>
      <p:bldP spid="6" grpId="0" uiExpand="1" build="p"/>
      <p:bldP spid="8" grpId="0" animBg="1"/>
      <p:bldP spid="8" grpId="1"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Compelling Consequences – Ask Yourself</a:t>
            </a:r>
            <a:endParaRPr lang="en-US" sz="3200" b="1" dirty="0"/>
          </a:p>
        </p:txBody>
      </p:sp>
      <p:sp>
        <p:nvSpPr>
          <p:cNvPr id="3" name="TextBox 2"/>
          <p:cNvSpPr txBox="1"/>
          <p:nvPr/>
        </p:nvSpPr>
        <p:spPr>
          <a:xfrm>
            <a:off x="833179" y="1306173"/>
            <a:ext cx="10964635" cy="4632037"/>
          </a:xfrm>
          <a:prstGeom prst="rect">
            <a:avLst/>
          </a:prstGeom>
          <a:noFill/>
        </p:spPr>
        <p:txBody>
          <a:bodyPr wrap="square" rtlCol="0">
            <a:spAutoFit/>
          </a:bodyPr>
          <a:lstStyle/>
          <a:p>
            <a:pPr>
              <a:spcAft>
                <a:spcPts val="600"/>
              </a:spcAft>
            </a:pPr>
            <a:r>
              <a:rPr lang="en-US" sz="2000" i="1" dirty="0" smtClean="0"/>
              <a:t>Do my people know what’s at stake for the organization?</a:t>
            </a:r>
          </a:p>
          <a:p>
            <a:pPr>
              <a:spcAft>
                <a:spcPts val="600"/>
              </a:spcAft>
            </a:pPr>
            <a:r>
              <a:rPr lang="en-US" sz="2000" i="1" dirty="0" smtClean="0"/>
              <a:t>Do my people know why their jobs matter?</a:t>
            </a:r>
          </a:p>
          <a:p>
            <a:pPr>
              <a:spcAft>
                <a:spcPts val="600"/>
              </a:spcAft>
            </a:pPr>
            <a:r>
              <a:rPr lang="en-US" sz="2000" i="1" dirty="0" smtClean="0"/>
              <a:t>Do I know something about why each person’s job matters to them?</a:t>
            </a:r>
          </a:p>
          <a:p>
            <a:pPr>
              <a:spcAft>
                <a:spcPts val="600"/>
              </a:spcAft>
            </a:pPr>
            <a:r>
              <a:rPr lang="en-US" sz="2000" i="1" dirty="0" smtClean="0"/>
              <a:t>Do I offer clear goals that encourage people to use their strengths and creativity?</a:t>
            </a:r>
          </a:p>
          <a:p>
            <a:pPr>
              <a:spcAft>
                <a:spcPts val="600"/>
              </a:spcAft>
            </a:pPr>
            <a:r>
              <a:rPr lang="en-US" sz="2000" i="1" dirty="0" smtClean="0"/>
              <a:t>Do I discourage behaviors that distract them from their goals?</a:t>
            </a:r>
          </a:p>
          <a:p>
            <a:pPr>
              <a:spcAft>
                <a:spcPts val="600"/>
              </a:spcAft>
            </a:pPr>
            <a:r>
              <a:rPr lang="en-US" sz="2000" i="1" dirty="0" smtClean="0"/>
              <a:t>Do I encourage fun and friendships?</a:t>
            </a:r>
          </a:p>
          <a:p>
            <a:pPr>
              <a:spcAft>
                <a:spcPts val="600"/>
              </a:spcAft>
            </a:pPr>
            <a:r>
              <a:rPr lang="en-US" sz="2000" i="1" dirty="0" smtClean="0"/>
              <a:t>Do I encourage problem solving in new ways?</a:t>
            </a:r>
          </a:p>
          <a:p>
            <a:pPr>
              <a:spcAft>
                <a:spcPts val="600"/>
              </a:spcAft>
            </a:pPr>
            <a:r>
              <a:rPr lang="en-US" sz="2000" i="1" dirty="0" smtClean="0"/>
              <a:t>Do I let people come up with their own ideas?</a:t>
            </a:r>
          </a:p>
          <a:p>
            <a:pPr>
              <a:spcAft>
                <a:spcPts val="600"/>
              </a:spcAft>
            </a:pPr>
            <a:r>
              <a:rPr lang="en-US" sz="2000" i="1" dirty="0" smtClean="0"/>
              <a:t>Am I accepting mistakes, and do I work on turning them into learning opportunities?</a:t>
            </a:r>
          </a:p>
          <a:p>
            <a:pPr>
              <a:spcAft>
                <a:spcPts val="600"/>
              </a:spcAft>
            </a:pPr>
            <a:r>
              <a:rPr lang="en-US" sz="2000" i="1" dirty="0" smtClean="0"/>
              <a:t>Do I recognize achievement personally and immediately?</a:t>
            </a:r>
          </a:p>
          <a:p>
            <a:pPr>
              <a:spcAft>
                <a:spcPts val="600"/>
              </a:spcAft>
            </a:pPr>
            <a:r>
              <a:rPr lang="en-US" sz="2000" i="1" dirty="0" smtClean="0"/>
              <a:t>Am I providing clear negative consequences for bad behavior?</a:t>
            </a:r>
          </a:p>
          <a:p>
            <a:pPr>
              <a:spcAft>
                <a:spcPts val="600"/>
              </a:spcAft>
            </a:pPr>
            <a:r>
              <a:rPr lang="en-US" sz="2000" i="1" dirty="0" smtClean="0"/>
              <a:t>Do I follow up with people regularly, offering attention for small wins and progress?</a:t>
            </a:r>
            <a:endParaRPr lang="en-US" sz="2000" i="1" dirty="0"/>
          </a:p>
        </p:txBody>
      </p:sp>
    </p:spTree>
    <p:extLst>
      <p:ext uri="{BB962C8B-B14F-4D97-AF65-F5344CB8AC3E}">
        <p14:creationId xmlns:p14="http://schemas.microsoft.com/office/powerpoint/2010/main" val="533739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Wrap-Up</a:t>
            </a:r>
            <a:endParaRPr lang="en-US" sz="3200" b="1" dirty="0"/>
          </a:p>
        </p:txBody>
      </p:sp>
      <p:sp>
        <p:nvSpPr>
          <p:cNvPr id="3" name="TextBox 2"/>
          <p:cNvSpPr txBox="1"/>
          <p:nvPr/>
        </p:nvSpPr>
        <p:spPr>
          <a:xfrm>
            <a:off x="396457" y="1107078"/>
            <a:ext cx="10707624" cy="5355312"/>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sz="2000" b="1" dirty="0"/>
              <a:t>Adopt traits of a good leader to promote employee empowerment.</a:t>
            </a:r>
            <a:r>
              <a:rPr lang="en-US" dirty="0"/>
              <a:t> </a:t>
            </a:r>
            <a:r>
              <a:rPr lang="en-US" dirty="0" smtClean="0"/>
              <a:t> </a:t>
            </a:r>
            <a:r>
              <a:rPr lang="en-US" sz="1600" i="1" dirty="0" smtClean="0"/>
              <a:t>To </a:t>
            </a:r>
            <a:r>
              <a:rPr lang="en-US" sz="1600" i="1" dirty="0"/>
              <a:t>empower your employees, you have to be a role model. </a:t>
            </a:r>
            <a:endParaRPr lang="en-US" sz="1600" i="1" dirty="0" smtClean="0"/>
          </a:p>
          <a:p>
            <a:pPr marL="342900" indent="-342900">
              <a:spcAft>
                <a:spcPts val="1200"/>
              </a:spcAft>
              <a:buFont typeface="Wingdings" panose="05000000000000000000" pitchFamily="2" charset="2"/>
              <a:buChar char="ü"/>
            </a:pPr>
            <a:r>
              <a:rPr lang="en-US" sz="2000" b="1" dirty="0"/>
              <a:t>Delegate tasks clearly and concisely.</a:t>
            </a:r>
            <a:r>
              <a:rPr lang="en-US" dirty="0"/>
              <a:t> </a:t>
            </a:r>
            <a:r>
              <a:rPr lang="en-US" dirty="0" smtClean="0"/>
              <a:t> </a:t>
            </a:r>
            <a:r>
              <a:rPr lang="en-US" sz="1600" i="1" dirty="0" smtClean="0"/>
              <a:t>Make </a:t>
            </a:r>
            <a:r>
              <a:rPr lang="en-US" sz="1600" i="1" dirty="0"/>
              <a:t>sure there are no gray areas when assigning specific duties to specific employees. That way, employees will know exactly what is expected and there will be no room for passing the buck. </a:t>
            </a:r>
            <a:endParaRPr lang="en-US" sz="1600" i="1" dirty="0" smtClean="0"/>
          </a:p>
          <a:p>
            <a:pPr marL="342900" lvl="0" indent="-342900">
              <a:spcAft>
                <a:spcPts val="1200"/>
              </a:spcAft>
              <a:buFont typeface="Wingdings" panose="05000000000000000000" pitchFamily="2" charset="2"/>
              <a:buChar char="ü"/>
            </a:pPr>
            <a:r>
              <a:rPr lang="en-US" sz="2000" b="1" dirty="0"/>
              <a:t>Give up some of your power in favor of employee autonomy.</a:t>
            </a:r>
            <a:r>
              <a:rPr lang="en-US" sz="2000" dirty="0"/>
              <a:t> </a:t>
            </a:r>
            <a:r>
              <a:rPr lang="en-US" sz="1600" i="1" dirty="0" smtClean="0"/>
              <a:t>This </a:t>
            </a:r>
            <a:r>
              <a:rPr lang="en-US" sz="1600" i="1" dirty="0"/>
              <a:t>makes their work feel more exciting and rewarding, since they’ll feel like they have more of a say in the work they do</a:t>
            </a:r>
            <a:r>
              <a:rPr lang="en-US" sz="1600" i="1" dirty="0" smtClean="0"/>
              <a:t>.</a:t>
            </a:r>
          </a:p>
          <a:p>
            <a:pPr marL="342900" lvl="0" indent="-342900">
              <a:spcAft>
                <a:spcPts val="1200"/>
              </a:spcAft>
              <a:buFont typeface="Wingdings" panose="05000000000000000000" pitchFamily="2" charset="2"/>
              <a:buChar char="ü"/>
            </a:pPr>
            <a:r>
              <a:rPr lang="en-US" sz="2000" b="1" dirty="0"/>
              <a:t>Be friendly without being a friend.</a:t>
            </a:r>
            <a:r>
              <a:rPr lang="en-US" sz="2000" dirty="0"/>
              <a:t> </a:t>
            </a:r>
            <a:r>
              <a:rPr lang="en-US" sz="1600" i="1" dirty="0"/>
              <a:t>Though you should avoid being that “cool boss” who is too friendly with all of his employees, it doesn’t hurt to smile at your employees, make small talk to show you care about them on an individual basis. </a:t>
            </a:r>
            <a:endParaRPr lang="en-US" sz="1600" i="1" dirty="0" smtClean="0"/>
          </a:p>
          <a:p>
            <a:pPr marL="342900" lvl="0" indent="-342900">
              <a:spcAft>
                <a:spcPts val="1200"/>
              </a:spcAft>
              <a:buFont typeface="Wingdings" panose="05000000000000000000" pitchFamily="2" charset="2"/>
              <a:buChar char="ü"/>
            </a:pPr>
            <a:r>
              <a:rPr lang="en-US" sz="2000" b="1" dirty="0"/>
              <a:t>Be respectful.</a:t>
            </a:r>
            <a:r>
              <a:rPr lang="en-US" sz="2000" dirty="0"/>
              <a:t> </a:t>
            </a:r>
            <a:r>
              <a:rPr lang="en-US" sz="1600" i="1" dirty="0"/>
              <a:t>To motivate employees, you have to respect them as human beings and employees. </a:t>
            </a:r>
            <a:endParaRPr lang="en-US" sz="1600" i="1" dirty="0" smtClean="0"/>
          </a:p>
          <a:p>
            <a:pPr marL="342900" lvl="0" indent="-342900">
              <a:spcAft>
                <a:spcPts val="1200"/>
              </a:spcAft>
              <a:buFont typeface="Wingdings" panose="05000000000000000000" pitchFamily="2" charset="2"/>
              <a:buChar char="ü"/>
            </a:pPr>
            <a:r>
              <a:rPr lang="en-US" sz="2000" b="1" dirty="0"/>
              <a:t>Be positive.</a:t>
            </a:r>
            <a:r>
              <a:rPr lang="en-US" dirty="0"/>
              <a:t> </a:t>
            </a:r>
            <a:r>
              <a:rPr lang="en-US" sz="1600" i="1" dirty="0"/>
              <a:t>To be a good leader, motivate your employees with a positive attitude and environment. </a:t>
            </a:r>
            <a:endParaRPr lang="en-US" sz="1600" i="1" dirty="0" smtClean="0"/>
          </a:p>
          <a:p>
            <a:pPr marL="342900" lvl="0" indent="-342900">
              <a:spcAft>
                <a:spcPts val="1200"/>
              </a:spcAft>
              <a:buFont typeface="Wingdings" panose="05000000000000000000" pitchFamily="2" charset="2"/>
              <a:buChar char="ü"/>
            </a:pPr>
            <a:r>
              <a:rPr lang="en-US" sz="2000" b="1" dirty="0"/>
              <a:t>Acknowledge employee achievements.</a:t>
            </a:r>
            <a:r>
              <a:rPr lang="en-US" dirty="0"/>
              <a:t> </a:t>
            </a:r>
            <a:r>
              <a:rPr lang="en-US" dirty="0" smtClean="0"/>
              <a:t> </a:t>
            </a:r>
            <a:r>
              <a:rPr lang="en-US" sz="1600" i="1" dirty="0" smtClean="0"/>
              <a:t>Make </a:t>
            </a:r>
            <a:r>
              <a:rPr lang="en-US" sz="1600" i="1" dirty="0"/>
              <a:t>it a point to </a:t>
            </a:r>
            <a:r>
              <a:rPr lang="en-US" sz="1600" i="1" dirty="0" smtClean="0"/>
              <a:t>frequently cite </a:t>
            </a:r>
            <a:r>
              <a:rPr lang="en-US" sz="1600" i="1" dirty="0"/>
              <a:t>successes </a:t>
            </a:r>
            <a:r>
              <a:rPr lang="en-US" sz="1600" i="1" dirty="0" smtClean="0"/>
              <a:t>and </a:t>
            </a:r>
            <a:r>
              <a:rPr lang="en-US" sz="1600" i="1" dirty="0"/>
              <a:t>to verbally congratulate employees on a job well done. </a:t>
            </a:r>
            <a:endParaRPr lang="en-US" sz="1600" i="1" dirty="0" smtClean="0"/>
          </a:p>
          <a:p>
            <a:pPr marL="342900" lvl="0" indent="-342900">
              <a:spcAft>
                <a:spcPts val="1200"/>
              </a:spcAft>
              <a:buFont typeface="Wingdings" panose="05000000000000000000" pitchFamily="2" charset="2"/>
              <a:buChar char="ü"/>
            </a:pPr>
            <a:r>
              <a:rPr lang="en-US" sz="2000" b="1" dirty="0"/>
              <a:t>Open your door to employees.</a:t>
            </a:r>
            <a:r>
              <a:rPr lang="en-US" sz="2000" dirty="0"/>
              <a:t> </a:t>
            </a:r>
            <a:r>
              <a:rPr lang="en-US" sz="2000" dirty="0" smtClean="0"/>
              <a:t> </a:t>
            </a:r>
            <a:r>
              <a:rPr lang="en-US" sz="1600" i="1" dirty="0" smtClean="0"/>
              <a:t>An </a:t>
            </a:r>
            <a:r>
              <a:rPr lang="en-US" sz="1600" i="1" dirty="0"/>
              <a:t>important part of empowering employees is letting them know their opinions are valuable. </a:t>
            </a:r>
          </a:p>
        </p:txBody>
      </p:sp>
    </p:spTree>
    <p:extLst>
      <p:ext uri="{BB962C8B-B14F-4D97-AF65-F5344CB8AC3E}">
        <p14:creationId xmlns:p14="http://schemas.microsoft.com/office/powerpoint/2010/main" val="387274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9111344" cy="707886"/>
          </a:xfrm>
          <a:prstGeom prst="rect">
            <a:avLst/>
          </a:prstGeom>
          <a:noFill/>
        </p:spPr>
        <p:txBody>
          <a:bodyPr wrap="square" rtlCol="0">
            <a:spAutoFit/>
          </a:bodyPr>
          <a:lstStyle/>
          <a:p>
            <a:r>
              <a:rPr lang="en-US" sz="4000" b="1" dirty="0" smtClean="0"/>
              <a:t>Wrap-Up </a:t>
            </a:r>
            <a:r>
              <a:rPr lang="en-US" sz="2400" b="1" dirty="0" smtClean="0"/>
              <a:t>cont.</a:t>
            </a:r>
            <a:endParaRPr lang="en-US" b="1" dirty="0"/>
          </a:p>
        </p:txBody>
      </p:sp>
      <p:sp>
        <p:nvSpPr>
          <p:cNvPr id="3" name="TextBox 2"/>
          <p:cNvSpPr txBox="1"/>
          <p:nvPr/>
        </p:nvSpPr>
        <p:spPr>
          <a:xfrm>
            <a:off x="347472" y="1188720"/>
            <a:ext cx="10707624" cy="5139869"/>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sz="2000" b="1" dirty="0"/>
              <a:t>Give more compliments than criticism.</a:t>
            </a:r>
            <a:r>
              <a:rPr lang="en-US" sz="1600" dirty="0"/>
              <a:t> </a:t>
            </a:r>
            <a:r>
              <a:rPr lang="en-US" sz="1600" i="1" dirty="0"/>
              <a:t>Though criticism is helpful if given correctly, you should focus on all of the good things that your employees are doing instead of nitpicking them and making them feel like “no news is good news.” </a:t>
            </a:r>
            <a:endParaRPr lang="en-US" sz="1600" i="1" dirty="0" smtClean="0"/>
          </a:p>
          <a:p>
            <a:pPr marL="342900" indent="-342900">
              <a:spcAft>
                <a:spcPts val="1200"/>
              </a:spcAft>
              <a:buFont typeface="Wingdings" panose="05000000000000000000" pitchFamily="2" charset="2"/>
              <a:buChar char="ü"/>
            </a:pPr>
            <a:r>
              <a:rPr lang="en-US" sz="2000" b="1" dirty="0"/>
              <a:t>Criticize constructively.</a:t>
            </a:r>
            <a:r>
              <a:rPr lang="en-US" dirty="0"/>
              <a:t> </a:t>
            </a:r>
            <a:r>
              <a:rPr lang="en-US" sz="1600" i="1" dirty="0"/>
              <a:t>You can’t succeed in your job if you never criticize your employees, but when you explain something they’ve done incorrectly, make sure you do so in a respectful manner. </a:t>
            </a:r>
            <a:endParaRPr lang="en-US" sz="1600" i="1" dirty="0" smtClean="0"/>
          </a:p>
          <a:p>
            <a:pPr marL="342900" indent="-342900">
              <a:spcAft>
                <a:spcPts val="1200"/>
              </a:spcAft>
              <a:buFont typeface="Wingdings" panose="05000000000000000000" pitchFamily="2" charset="2"/>
              <a:buChar char="ü"/>
            </a:pPr>
            <a:r>
              <a:rPr lang="en-US" sz="2000" b="1" dirty="0"/>
              <a:t>Understand what motivates each employee.</a:t>
            </a:r>
            <a:r>
              <a:rPr lang="en-US" dirty="0"/>
              <a:t> </a:t>
            </a:r>
            <a:r>
              <a:rPr lang="en-US" sz="1600" i="1" dirty="0"/>
              <a:t>To empower employees, know what makes them tick. They won’t all be motivated by the same thing, so if you want them to succeed, you have to know their strengths and weaknesses to make the most of their abilities. </a:t>
            </a:r>
            <a:endParaRPr lang="en-US" sz="1600" i="1" dirty="0" smtClean="0"/>
          </a:p>
          <a:p>
            <a:pPr marL="342900" indent="-342900">
              <a:spcAft>
                <a:spcPts val="1200"/>
              </a:spcAft>
              <a:buFont typeface="Wingdings" panose="05000000000000000000" pitchFamily="2" charset="2"/>
              <a:buChar char="ü"/>
            </a:pPr>
            <a:r>
              <a:rPr lang="en-US" sz="2000" b="1" dirty="0"/>
              <a:t>Make employees feel like they are part of the company.</a:t>
            </a:r>
            <a:r>
              <a:rPr lang="en-US" dirty="0"/>
              <a:t> </a:t>
            </a:r>
            <a:r>
              <a:rPr lang="en-US" sz="1600" i="1" dirty="0"/>
              <a:t>To empower employees, you have to make them feel like what they do for the company really does matter and impacts its success. </a:t>
            </a:r>
            <a:endParaRPr lang="en-US" sz="1600" i="1" dirty="0" smtClean="0"/>
          </a:p>
          <a:p>
            <a:pPr marL="342900" lvl="0" indent="-342900">
              <a:spcAft>
                <a:spcPts val="1200"/>
              </a:spcAft>
              <a:buFont typeface="Wingdings" panose="05000000000000000000" pitchFamily="2" charset="2"/>
              <a:buChar char="ü"/>
            </a:pPr>
            <a:r>
              <a:rPr lang="en-US" sz="2000" b="1" dirty="0"/>
              <a:t>Show employees there’s room for growth in the company.</a:t>
            </a:r>
            <a:r>
              <a:rPr lang="en-US" dirty="0"/>
              <a:t> </a:t>
            </a:r>
            <a:r>
              <a:rPr lang="en-US" sz="1600" i="1" dirty="0"/>
              <a:t>To empower employees, </a:t>
            </a:r>
            <a:r>
              <a:rPr lang="en-US" sz="1600" i="1" dirty="0" smtClean="0"/>
              <a:t>make </a:t>
            </a:r>
            <a:r>
              <a:rPr lang="en-US" sz="1600" i="1" dirty="0"/>
              <a:t>sure they have a clear path to success and that they feel recognized as they get better and better at their jobs</a:t>
            </a:r>
            <a:r>
              <a:rPr lang="en-US" sz="1600" i="1" dirty="0" smtClean="0"/>
              <a:t>.</a:t>
            </a:r>
          </a:p>
          <a:p>
            <a:pPr marL="342900" lvl="0" indent="-342900">
              <a:spcAft>
                <a:spcPts val="1200"/>
              </a:spcAft>
              <a:buFont typeface="Wingdings" panose="05000000000000000000" pitchFamily="2" charset="2"/>
              <a:buChar char="ü"/>
            </a:pPr>
            <a:r>
              <a:rPr lang="en-US" sz="2000" b="1" dirty="0"/>
              <a:t>Be willing to do what you ask them to do.</a:t>
            </a:r>
            <a:r>
              <a:rPr lang="en-US" dirty="0"/>
              <a:t> </a:t>
            </a:r>
            <a:r>
              <a:rPr lang="en-US" sz="1600" i="1" dirty="0"/>
              <a:t>Then stand “shoulder to shoulder” with them assisting them with the task; this helps to build your respect as a leader. </a:t>
            </a:r>
            <a:endParaRPr lang="en-US" sz="1600" i="1" dirty="0" smtClean="0"/>
          </a:p>
          <a:p>
            <a:pPr marL="342900" lvl="0" indent="-342900">
              <a:spcAft>
                <a:spcPts val="1200"/>
              </a:spcAft>
              <a:buFont typeface="Wingdings" panose="05000000000000000000" pitchFamily="2" charset="2"/>
              <a:buChar char="ü"/>
            </a:pPr>
            <a:r>
              <a:rPr lang="en-US" sz="2000" b="1" dirty="0"/>
              <a:t>Make the workplace a welcoming environment</a:t>
            </a:r>
            <a:r>
              <a:rPr lang="en-US" sz="2000" b="1" dirty="0" smtClean="0"/>
              <a:t>. </a:t>
            </a:r>
            <a:r>
              <a:rPr lang="en-US" dirty="0"/>
              <a:t> </a:t>
            </a:r>
            <a:r>
              <a:rPr lang="en-US" sz="1600" i="1" dirty="0"/>
              <a:t>Another way to empower your employees is to make your workplace a fun and friendly place to work. </a:t>
            </a:r>
          </a:p>
        </p:txBody>
      </p:sp>
    </p:spTree>
    <p:extLst>
      <p:ext uri="{BB962C8B-B14F-4D97-AF65-F5344CB8AC3E}">
        <p14:creationId xmlns:p14="http://schemas.microsoft.com/office/powerpoint/2010/main" val="4135674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0690"/>
            <a:ext cx="12192000" cy="1862048"/>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sz="11500" dirty="0" smtClean="0">
                <a:effectLst>
                  <a:outerShdw blurRad="228600" dist="469900" dir="8100000" algn="tr" rotWithShape="0">
                    <a:prstClr val="black">
                      <a:alpha val="40000"/>
                    </a:prstClr>
                  </a:outerShdw>
                </a:effectLst>
                <a:latin typeface="Cooper Black" panose="0208090404030B020404" pitchFamily="18" charset="0"/>
              </a:rPr>
              <a:t>QUESTIONS?</a:t>
            </a:r>
            <a:endParaRPr lang="en-US" sz="11500" dirty="0">
              <a:effectLst>
                <a:outerShdw blurRad="228600" dist="469900" dir="8100000" algn="tr" rotWithShape="0">
                  <a:prstClr val="black">
                    <a:alpha val="40000"/>
                  </a:prstClr>
                </a:outerShdw>
              </a:effectLst>
              <a:latin typeface="Cooper Black" panose="0208090404030B020404" pitchFamily="18" charset="0"/>
            </a:endParaRPr>
          </a:p>
        </p:txBody>
      </p:sp>
    </p:spTree>
    <p:extLst>
      <p:ext uri="{BB962C8B-B14F-4D97-AF65-F5344CB8AC3E}">
        <p14:creationId xmlns:p14="http://schemas.microsoft.com/office/powerpoint/2010/main" val="277793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6196693" cy="707886"/>
          </a:xfrm>
          <a:prstGeom prst="rect">
            <a:avLst/>
          </a:prstGeom>
          <a:noFill/>
        </p:spPr>
        <p:txBody>
          <a:bodyPr wrap="square" rtlCol="0">
            <a:spAutoFit/>
          </a:bodyPr>
          <a:lstStyle/>
          <a:p>
            <a:r>
              <a:rPr lang="en-US" sz="4000" b="1" dirty="0" smtClean="0"/>
              <a:t>Organization - </a:t>
            </a:r>
            <a:r>
              <a:rPr lang="en-US" sz="4000" dirty="0" smtClean="0"/>
              <a:t>Questions</a:t>
            </a:r>
            <a:endParaRPr lang="en-US" sz="3200" b="1" dirty="0"/>
          </a:p>
        </p:txBody>
      </p:sp>
      <p:sp>
        <p:nvSpPr>
          <p:cNvPr id="3" name="TextBox 2"/>
          <p:cNvSpPr txBox="1"/>
          <p:nvPr/>
        </p:nvSpPr>
        <p:spPr>
          <a:xfrm>
            <a:off x="650421" y="1320967"/>
            <a:ext cx="10882993" cy="270843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smtClean="0"/>
              <a:t>Does your organization set the tone for positive accountability? </a:t>
            </a:r>
          </a:p>
          <a:p>
            <a:pPr marL="457200" indent="-457200">
              <a:spcAft>
                <a:spcPts val="1200"/>
              </a:spcAft>
              <a:buFont typeface="Arial" panose="020B0604020202020204" pitchFamily="34" charset="0"/>
              <a:buChar char="•"/>
            </a:pPr>
            <a:r>
              <a:rPr lang="en-US" sz="2800" dirty="0" smtClean="0"/>
              <a:t>Are leaders in your organization accountable to the employees?</a:t>
            </a:r>
          </a:p>
          <a:p>
            <a:pPr marL="457200" indent="-457200">
              <a:spcAft>
                <a:spcPts val="1200"/>
              </a:spcAft>
              <a:buFont typeface="Arial" panose="020B0604020202020204" pitchFamily="34" charset="0"/>
              <a:buChar char="•"/>
            </a:pPr>
            <a:r>
              <a:rPr lang="en-US" sz="2800" dirty="0" smtClean="0"/>
              <a:t>Do employees trust your top management?</a:t>
            </a:r>
          </a:p>
          <a:p>
            <a:pPr marL="457200" indent="-457200">
              <a:spcAft>
                <a:spcPts val="1200"/>
              </a:spcAft>
              <a:buFont typeface="Arial" panose="020B0604020202020204" pitchFamily="34" charset="0"/>
              <a:buChar char="•"/>
            </a:pPr>
            <a:r>
              <a:rPr lang="en-US" sz="2800" dirty="0" smtClean="0"/>
              <a:t>Are employees given credit for their successes more than they are held accountable for their errors?</a:t>
            </a:r>
          </a:p>
        </p:txBody>
      </p:sp>
      <p:grpSp>
        <p:nvGrpSpPr>
          <p:cNvPr id="7" name="Group 6"/>
          <p:cNvGrpSpPr/>
          <p:nvPr/>
        </p:nvGrpSpPr>
        <p:grpSpPr>
          <a:xfrm>
            <a:off x="6797051" y="3901438"/>
            <a:ext cx="3897337" cy="2513989"/>
            <a:chOff x="2608228" y="4149632"/>
            <a:chExt cx="3897337" cy="2513989"/>
          </a:xfrm>
        </p:grpSpPr>
        <p:sp>
          <p:nvSpPr>
            <p:cNvPr id="4" name="Curved Left Arrow 3"/>
            <p:cNvSpPr/>
            <p:nvPr/>
          </p:nvSpPr>
          <p:spPr>
            <a:xfrm>
              <a:off x="5312491" y="4258491"/>
              <a:ext cx="1193074" cy="2405130"/>
            </a:xfrm>
            <a:prstGeom prst="curvedLeftArrow">
              <a:avLst>
                <a:gd name="adj1" fmla="val 16100"/>
                <a:gd name="adj2" fmla="val 50000"/>
                <a:gd name="adj3" fmla="val 25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10800000">
              <a:off x="2608228" y="4149632"/>
              <a:ext cx="1193074" cy="2335461"/>
            </a:xfrm>
            <a:prstGeom prst="curvedLeftArrow">
              <a:avLst>
                <a:gd name="adj1" fmla="val 16100"/>
                <a:gd name="adj2" fmla="val 50000"/>
                <a:gd name="adj3" fmla="val 25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762101" y="4213164"/>
              <a:ext cx="1567543" cy="369332"/>
            </a:xfrm>
            <a:prstGeom prst="rect">
              <a:avLst/>
            </a:prstGeom>
            <a:noFill/>
          </p:spPr>
          <p:txBody>
            <a:bodyPr wrap="square" rtlCol="0">
              <a:spAutoFit/>
            </a:bodyPr>
            <a:lstStyle/>
            <a:p>
              <a:pPr algn="ctr"/>
              <a:r>
                <a:rPr lang="en-US" b="1" dirty="0" smtClean="0"/>
                <a:t>employees</a:t>
              </a:r>
              <a:endParaRPr lang="en-US" b="1" dirty="0"/>
            </a:p>
          </p:txBody>
        </p:sp>
        <p:sp>
          <p:nvSpPr>
            <p:cNvPr id="8" name="TextBox 7"/>
            <p:cNvSpPr txBox="1"/>
            <p:nvPr/>
          </p:nvSpPr>
          <p:spPr>
            <a:xfrm>
              <a:off x="3788228" y="6230761"/>
              <a:ext cx="1567543" cy="369332"/>
            </a:xfrm>
            <a:prstGeom prst="rect">
              <a:avLst/>
            </a:prstGeom>
            <a:noFill/>
          </p:spPr>
          <p:txBody>
            <a:bodyPr wrap="square" rtlCol="0">
              <a:spAutoFit/>
            </a:bodyPr>
            <a:lstStyle/>
            <a:p>
              <a:pPr algn="ctr"/>
              <a:r>
                <a:rPr lang="en-US" b="1" dirty="0" smtClean="0"/>
                <a:t>management</a:t>
              </a:r>
              <a:endParaRPr lang="en-US" b="1" dirty="0"/>
            </a:p>
          </p:txBody>
        </p:sp>
      </p:grpSp>
    </p:spTree>
    <p:extLst>
      <p:ext uri="{BB962C8B-B14F-4D97-AF65-F5344CB8AC3E}">
        <p14:creationId xmlns:p14="http://schemas.microsoft.com/office/powerpoint/2010/main" val="3960247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6196693" cy="707886"/>
          </a:xfrm>
          <a:prstGeom prst="rect">
            <a:avLst/>
          </a:prstGeom>
          <a:noFill/>
        </p:spPr>
        <p:txBody>
          <a:bodyPr wrap="square" rtlCol="0">
            <a:spAutoFit/>
          </a:bodyPr>
          <a:lstStyle/>
          <a:p>
            <a:r>
              <a:rPr lang="en-US" sz="4000" b="1" dirty="0" smtClean="0"/>
              <a:t>Individual - </a:t>
            </a:r>
            <a:r>
              <a:rPr lang="en-US" sz="4000" dirty="0" smtClean="0"/>
              <a:t>Questions</a:t>
            </a:r>
            <a:r>
              <a:rPr lang="en-US" sz="4000" b="1" dirty="0" smtClean="0"/>
              <a:t> </a:t>
            </a:r>
            <a:endParaRPr lang="en-US" sz="3200" b="1" dirty="0"/>
          </a:p>
        </p:txBody>
      </p:sp>
      <p:sp>
        <p:nvSpPr>
          <p:cNvPr id="3" name="TextBox 2"/>
          <p:cNvSpPr txBox="1"/>
          <p:nvPr/>
        </p:nvSpPr>
        <p:spPr>
          <a:xfrm>
            <a:off x="650421" y="1216464"/>
            <a:ext cx="10882993" cy="123110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smtClean="0"/>
              <a:t>Do you think you are accountable? </a:t>
            </a:r>
          </a:p>
          <a:p>
            <a:pPr marL="457200" indent="-457200">
              <a:spcAft>
                <a:spcPts val="1200"/>
              </a:spcAft>
              <a:buFont typeface="Arial" panose="020B0604020202020204" pitchFamily="34" charset="0"/>
              <a:buChar char="•"/>
            </a:pPr>
            <a:r>
              <a:rPr lang="en-US" sz="3200" dirty="0" smtClean="0"/>
              <a:t>Do you think others perceive you as being accountable?</a:t>
            </a:r>
          </a:p>
        </p:txBody>
      </p:sp>
      <p:sp>
        <p:nvSpPr>
          <p:cNvPr id="4" name="TextBox 3"/>
          <p:cNvSpPr txBox="1"/>
          <p:nvPr/>
        </p:nvSpPr>
        <p:spPr>
          <a:xfrm>
            <a:off x="740955" y="2708817"/>
            <a:ext cx="10531928" cy="707886"/>
          </a:xfrm>
          <a:prstGeom prst="rect">
            <a:avLst/>
          </a:prstGeom>
          <a:noFill/>
        </p:spPr>
        <p:txBody>
          <a:bodyPr wrap="square" rtlCol="0">
            <a:spAutoFit/>
          </a:bodyPr>
          <a:lstStyle/>
          <a:p>
            <a:pPr algn="ctr"/>
            <a:r>
              <a:rPr lang="en-US" sz="4000" b="1" dirty="0" smtClean="0"/>
              <a:t>Accountability Assessment Exercise</a:t>
            </a:r>
            <a:endParaRPr lang="en-US" sz="4000" b="1" dirty="0"/>
          </a:p>
        </p:txBody>
      </p:sp>
      <p:graphicFrame>
        <p:nvGraphicFramePr>
          <p:cNvPr id="5" name="Chart 4"/>
          <p:cNvGraphicFramePr/>
          <p:nvPr>
            <p:extLst>
              <p:ext uri="{D42A27DB-BD31-4B8C-83A1-F6EECF244321}">
                <p14:modId xmlns:p14="http://schemas.microsoft.com/office/powerpoint/2010/main" val="2773478180"/>
              </p:ext>
            </p:extLst>
          </p:nvPr>
        </p:nvGraphicFramePr>
        <p:xfrm>
          <a:off x="2643868" y="3574316"/>
          <a:ext cx="6496050" cy="2934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711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0" fill="hold"/>
                                        <p:tgtEl>
                                          <p:spTgt spid="5"/>
                                        </p:tgtEl>
                                        <p:attrNameLst>
                                          <p:attrName>ppt_w</p:attrName>
                                        </p:attrNameLst>
                                      </p:cBhvr>
                                      <p:tavLst>
                                        <p:tav tm="0">
                                          <p:val>
                                            <p:fltVal val="0"/>
                                          </p:val>
                                        </p:tav>
                                        <p:tav tm="100000">
                                          <p:val>
                                            <p:strVal val="#ppt_w"/>
                                          </p:val>
                                        </p:tav>
                                      </p:tavLst>
                                    </p:anim>
                                    <p:anim calcmode="lin" valueType="num">
                                      <p:cBhvr>
                                        <p:cTn id="22" dur="3000" fill="hold"/>
                                        <p:tgtEl>
                                          <p:spTgt spid="5"/>
                                        </p:tgtEl>
                                        <p:attrNameLst>
                                          <p:attrName>ppt_h</p:attrName>
                                        </p:attrNameLst>
                                      </p:cBhvr>
                                      <p:tavLst>
                                        <p:tav tm="0">
                                          <p:val>
                                            <p:fltVal val="0"/>
                                          </p:val>
                                        </p:tav>
                                        <p:tav tm="100000">
                                          <p:val>
                                            <p:strVal val="#ppt_h"/>
                                          </p:val>
                                        </p:tav>
                                      </p:tavLst>
                                    </p:anim>
                                    <p:animEffect transition="in" filter="fade">
                                      <p:cBhvr>
                                        <p:cTn id="2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julettemillien.com/wp-content/uploads/2013/02/accountability-jo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62485"/>
            <a:ext cx="8515506" cy="5946421"/>
          </a:xfrm>
          <a:prstGeom prst="rect">
            <a:avLst/>
          </a:prstGeom>
          <a:noFill/>
          <a:ln>
            <a:noFill/>
          </a:ln>
          <a:effectLst>
            <a:outerShdw blurRad="812800" dist="5842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14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092" y="171450"/>
            <a:ext cx="9111344" cy="707886"/>
          </a:xfrm>
          <a:prstGeom prst="rect">
            <a:avLst/>
          </a:prstGeom>
          <a:noFill/>
        </p:spPr>
        <p:txBody>
          <a:bodyPr wrap="square" rtlCol="0">
            <a:spAutoFit/>
          </a:bodyPr>
          <a:lstStyle/>
          <a:p>
            <a:r>
              <a:rPr lang="en-US" sz="4000" b="1" dirty="0" smtClean="0"/>
              <a:t>Spotting Lack of Accountability</a:t>
            </a:r>
            <a:endParaRPr lang="en-US" sz="3200" b="1" dirty="0"/>
          </a:p>
        </p:txBody>
      </p:sp>
      <p:sp>
        <p:nvSpPr>
          <p:cNvPr id="4" name="TextBox 3"/>
          <p:cNvSpPr txBox="1"/>
          <p:nvPr/>
        </p:nvSpPr>
        <p:spPr>
          <a:xfrm>
            <a:off x="644979" y="1396092"/>
            <a:ext cx="10964635" cy="438581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t>In all workplaces, there is a vast library of creative excuses.</a:t>
            </a:r>
          </a:p>
          <a:p>
            <a:pPr marL="800100" lvl="1" indent="-342900">
              <a:spcAft>
                <a:spcPts val="600"/>
              </a:spcAft>
              <a:buFont typeface="Courier New" panose="02070309020205020404" pitchFamily="49" charset="0"/>
              <a:buChar char="o"/>
            </a:pPr>
            <a:r>
              <a:rPr lang="en-US" sz="2000" i="1" dirty="0" smtClean="0"/>
              <a:t>I don’t have enough time.</a:t>
            </a:r>
          </a:p>
          <a:p>
            <a:pPr marL="800100" lvl="1" indent="-342900">
              <a:spcAft>
                <a:spcPts val="600"/>
              </a:spcAft>
              <a:buFont typeface="Courier New" panose="02070309020205020404" pitchFamily="49" charset="0"/>
              <a:buChar char="o"/>
            </a:pPr>
            <a:r>
              <a:rPr lang="en-US" sz="2000" i="1" dirty="0" smtClean="0"/>
              <a:t>If only we had adequate staff (resources, etc.).</a:t>
            </a:r>
          </a:p>
          <a:p>
            <a:pPr marL="800100" lvl="1" indent="-342900">
              <a:spcAft>
                <a:spcPts val="600"/>
              </a:spcAft>
              <a:buFont typeface="Courier New" panose="02070309020205020404" pitchFamily="49" charset="0"/>
              <a:buChar char="o"/>
            </a:pPr>
            <a:r>
              <a:rPr lang="en-US" sz="2000" i="1" dirty="0" smtClean="0"/>
              <a:t>That’s not my job.</a:t>
            </a:r>
          </a:p>
          <a:p>
            <a:pPr marL="800100" lvl="1" indent="-342900">
              <a:spcAft>
                <a:spcPts val="600"/>
              </a:spcAft>
              <a:buFont typeface="Courier New" panose="02070309020205020404" pitchFamily="49" charset="0"/>
              <a:buChar char="o"/>
            </a:pPr>
            <a:r>
              <a:rPr lang="en-US" sz="2000" i="1" dirty="0" smtClean="0"/>
              <a:t>The staff can’t  be trusted / are incompetent.</a:t>
            </a:r>
          </a:p>
          <a:p>
            <a:pPr marL="800100" lvl="1" indent="-342900">
              <a:spcAft>
                <a:spcPts val="1200"/>
              </a:spcAft>
              <a:buFont typeface="Courier New" panose="02070309020205020404" pitchFamily="49" charset="0"/>
              <a:buChar char="o"/>
            </a:pPr>
            <a:r>
              <a:rPr lang="en-US" sz="2000" i="1" dirty="0" smtClean="0"/>
              <a:t>I don’t know how, anyway the boss didn’t say that.</a:t>
            </a:r>
          </a:p>
          <a:p>
            <a:pPr lvl="1">
              <a:spcAft>
                <a:spcPts val="4200"/>
              </a:spcAft>
            </a:pPr>
            <a:endParaRPr lang="en-US" sz="2000" dirty="0" smtClean="0"/>
          </a:p>
          <a:p>
            <a:pPr marL="342900" indent="-342900">
              <a:spcAft>
                <a:spcPts val="1200"/>
              </a:spcAft>
              <a:buFont typeface="Wingdings" panose="05000000000000000000" pitchFamily="2" charset="2"/>
              <a:buChar char="ü"/>
            </a:pPr>
            <a:r>
              <a:rPr lang="en-US" sz="2400" dirty="0" smtClean="0"/>
              <a:t>Instead of focusing on why it can’t be done or wasn’t done, turn your attention to </a:t>
            </a:r>
            <a:r>
              <a:rPr lang="en-US" sz="3600" b="1" dirty="0" smtClean="0"/>
              <a:t>“what else can we do?”</a:t>
            </a:r>
            <a:r>
              <a:rPr lang="en-US" sz="2400" dirty="0" smtClean="0"/>
              <a:t>.</a:t>
            </a:r>
          </a:p>
        </p:txBody>
      </p:sp>
      <p:pic>
        <p:nvPicPr>
          <p:cNvPr id="1026" name="Picture 2" descr="http://teamchiptkd.files.wordpress.com/2013/02/accountabi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840" y="2135367"/>
            <a:ext cx="4371157" cy="2458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84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10815502" cy="707886"/>
          </a:xfrm>
          <a:prstGeom prst="rect">
            <a:avLst/>
          </a:prstGeom>
          <a:noFill/>
        </p:spPr>
        <p:txBody>
          <a:bodyPr wrap="square" rtlCol="0">
            <a:spAutoFit/>
          </a:bodyPr>
          <a:lstStyle/>
          <a:p>
            <a:r>
              <a:rPr lang="en-US" sz="4000" b="1" dirty="0" smtClean="0"/>
              <a:t>Obstacles Creating an Accountability Culture</a:t>
            </a:r>
            <a:endParaRPr lang="en-US" sz="3200" b="1" dirty="0"/>
          </a:p>
        </p:txBody>
      </p:sp>
      <p:sp>
        <p:nvSpPr>
          <p:cNvPr id="3" name="TextBox 2"/>
          <p:cNvSpPr txBox="1"/>
          <p:nvPr/>
        </p:nvSpPr>
        <p:spPr>
          <a:xfrm>
            <a:off x="579392" y="1173435"/>
            <a:ext cx="10964635" cy="5293757"/>
          </a:xfrm>
          <a:prstGeom prst="rect">
            <a:avLst/>
          </a:prstGeom>
          <a:noFill/>
        </p:spPr>
        <p:txBody>
          <a:bodyPr wrap="square" rtlCol="0">
            <a:spAutoFit/>
          </a:bodyPr>
          <a:lstStyle/>
          <a:p>
            <a:pPr>
              <a:spcAft>
                <a:spcPts val="600"/>
              </a:spcAft>
            </a:pPr>
            <a:r>
              <a:rPr lang="en-US" sz="2800" dirty="0" smtClean="0"/>
              <a:t>Obstacles leaders face trying to improve accountability in their organization:</a:t>
            </a:r>
          </a:p>
          <a:p>
            <a:pPr marL="914400" lvl="1" indent="-457200">
              <a:spcAft>
                <a:spcPts val="600"/>
              </a:spcAft>
              <a:buFont typeface="Arial" panose="020B0604020202020204" pitchFamily="34" charset="0"/>
              <a:buChar char="•"/>
            </a:pPr>
            <a:r>
              <a:rPr lang="en-US" sz="2400" b="1" dirty="0" smtClean="0"/>
              <a:t>Measurements.  </a:t>
            </a:r>
            <a:r>
              <a:rPr lang="en-US" dirty="0" smtClean="0"/>
              <a:t>Sometimes what’s easy to measure isn’t important to measure.  Many people confuse correlation with causality putting to much faith in the numbers.</a:t>
            </a:r>
          </a:p>
          <a:p>
            <a:pPr marL="914400" lvl="1" indent="-457200">
              <a:spcAft>
                <a:spcPts val="600"/>
              </a:spcAft>
              <a:buFont typeface="Arial" panose="020B0604020202020204" pitchFamily="34" charset="0"/>
              <a:buChar char="•"/>
            </a:pPr>
            <a:r>
              <a:rPr lang="en-US" sz="2400" b="1" dirty="0" smtClean="0"/>
              <a:t>Fear of </a:t>
            </a:r>
            <a:r>
              <a:rPr lang="en-US" sz="2400" b="1" dirty="0"/>
              <a:t>failure.  </a:t>
            </a:r>
            <a:r>
              <a:rPr lang="en-US" dirty="0"/>
              <a:t>You must allow for mistakes and adjustments.  When failure is punished people stop trying</a:t>
            </a:r>
            <a:r>
              <a:rPr lang="en-US" dirty="0" smtClean="0"/>
              <a:t>.</a:t>
            </a:r>
          </a:p>
          <a:p>
            <a:pPr marL="914400" lvl="1" indent="-457200">
              <a:spcAft>
                <a:spcPts val="600"/>
              </a:spcAft>
              <a:buFont typeface="Arial" panose="020B0604020202020204" pitchFamily="34" charset="0"/>
              <a:buChar char="•"/>
            </a:pPr>
            <a:r>
              <a:rPr lang="en-US" sz="2400" b="1" dirty="0" smtClean="0">
                <a:solidFill>
                  <a:prstClr val="black"/>
                </a:solidFill>
              </a:rPr>
              <a:t>Distress over lack of control</a:t>
            </a:r>
            <a:r>
              <a:rPr lang="en-US" sz="2400" b="1" dirty="0">
                <a:solidFill>
                  <a:prstClr val="black"/>
                </a:solidFill>
              </a:rPr>
              <a:t>.  </a:t>
            </a:r>
            <a:r>
              <a:rPr lang="en-US" dirty="0">
                <a:solidFill>
                  <a:prstClr val="black"/>
                </a:solidFill>
              </a:rPr>
              <a:t>When people don’t trust others in the organization, they won’t participate in an accountability plan that depends on others.</a:t>
            </a:r>
          </a:p>
          <a:p>
            <a:pPr marL="914400" lvl="1" indent="-457200">
              <a:spcAft>
                <a:spcPts val="600"/>
              </a:spcAft>
              <a:buFont typeface="Arial" panose="020B0604020202020204" pitchFamily="34" charset="0"/>
              <a:buChar char="•"/>
            </a:pPr>
            <a:r>
              <a:rPr lang="en-US" sz="2400" b="1" dirty="0">
                <a:solidFill>
                  <a:prstClr val="black"/>
                </a:solidFill>
              </a:rPr>
              <a:t>Lack of commitment on both sides.  </a:t>
            </a:r>
            <a:r>
              <a:rPr lang="en-US" dirty="0">
                <a:solidFill>
                  <a:prstClr val="black"/>
                </a:solidFill>
              </a:rPr>
              <a:t>When the request isn’t important enough to go to the top of the priority list or </a:t>
            </a:r>
            <a:r>
              <a:rPr lang="en-US" dirty="0" smtClean="0">
                <a:solidFill>
                  <a:prstClr val="black"/>
                </a:solidFill>
              </a:rPr>
              <a:t>they don’t follow </a:t>
            </a:r>
            <a:r>
              <a:rPr lang="en-US" dirty="0">
                <a:solidFill>
                  <a:prstClr val="black"/>
                </a:solidFill>
              </a:rPr>
              <a:t>through.</a:t>
            </a:r>
          </a:p>
          <a:p>
            <a:pPr marL="914400" lvl="1" indent="-457200">
              <a:spcAft>
                <a:spcPts val="600"/>
              </a:spcAft>
              <a:buFont typeface="Arial" panose="020B0604020202020204" pitchFamily="34" charset="0"/>
              <a:buChar char="•"/>
            </a:pPr>
            <a:r>
              <a:rPr lang="en-US" sz="2400" b="1" dirty="0" smtClean="0">
                <a:solidFill>
                  <a:prstClr val="black"/>
                </a:solidFill>
              </a:rPr>
              <a:t>Uncertainty of Consequences.  </a:t>
            </a:r>
            <a:r>
              <a:rPr lang="en-US" dirty="0">
                <a:solidFill>
                  <a:prstClr val="black"/>
                </a:solidFill>
              </a:rPr>
              <a:t>It’s difficult to accept responsibility for something when the outcome is less certain to predict</a:t>
            </a:r>
            <a:r>
              <a:rPr lang="en-US" dirty="0" smtClean="0">
                <a:solidFill>
                  <a:prstClr val="black"/>
                </a:solidFill>
              </a:rPr>
              <a:t>.</a:t>
            </a:r>
          </a:p>
          <a:p>
            <a:pPr marL="914400" lvl="1" indent="-457200">
              <a:spcAft>
                <a:spcPts val="600"/>
              </a:spcAft>
              <a:buFont typeface="Arial" panose="020B0604020202020204" pitchFamily="34" charset="0"/>
              <a:buChar char="•"/>
            </a:pPr>
            <a:r>
              <a:rPr lang="en-US" sz="2400" b="1" dirty="0"/>
              <a:t>Results.  </a:t>
            </a:r>
            <a:r>
              <a:rPr lang="en-US" dirty="0"/>
              <a:t>If you focus only on results, it’s easy for people to achieve the end by any means necessary.  This opens the door to ethical, reputational, legal and safety obstacles.  </a:t>
            </a:r>
          </a:p>
        </p:txBody>
      </p:sp>
    </p:spTree>
    <p:extLst>
      <p:ext uri="{BB962C8B-B14F-4D97-AF65-F5344CB8AC3E}">
        <p14:creationId xmlns:p14="http://schemas.microsoft.com/office/powerpoint/2010/main" val="2669971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92" y="171450"/>
            <a:ext cx="10205902" cy="707886"/>
          </a:xfrm>
          <a:prstGeom prst="rect">
            <a:avLst/>
          </a:prstGeom>
          <a:noFill/>
        </p:spPr>
        <p:txBody>
          <a:bodyPr wrap="square" rtlCol="0">
            <a:spAutoFit/>
          </a:bodyPr>
          <a:lstStyle/>
          <a:p>
            <a:r>
              <a:rPr lang="en-US" sz="4000" b="1" dirty="0" smtClean="0"/>
              <a:t>Results Oriented Public Transportation</a:t>
            </a:r>
            <a:endParaRPr lang="en-US" sz="3200" b="1" dirty="0"/>
          </a:p>
        </p:txBody>
      </p:sp>
      <p:sp>
        <p:nvSpPr>
          <p:cNvPr id="4" name="TextBox 3"/>
          <p:cNvSpPr txBox="1"/>
          <p:nvPr/>
        </p:nvSpPr>
        <p:spPr>
          <a:xfrm>
            <a:off x="503954" y="2229310"/>
            <a:ext cx="4852087" cy="255454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i="1" dirty="0" smtClean="0"/>
              <a:t>While waiting for a bus one day I noticed several drive by that were for the most part empty.  I ended up taking a taxi to my appointment, I asked the taxi driver about the empty buses.  It turns out the drivers have a schedule to meet and are rewarded for getting back on time.  When they’re behind schedule, the simply eliminate stops.</a:t>
            </a:r>
            <a:endParaRPr lang="en-US" sz="2000" i="1"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17060" y="1447801"/>
            <a:ext cx="6096000" cy="4572000"/>
          </a:xfrm>
          <a:prstGeom prst="rect">
            <a:avLst/>
          </a:prstGeom>
          <a:ln>
            <a:solidFill>
              <a:schemeClr val="tx1"/>
            </a:solidFill>
          </a:ln>
        </p:spPr>
      </p:pic>
    </p:spTree>
    <p:extLst>
      <p:ext uri="{BB962C8B-B14F-4D97-AF65-F5344CB8AC3E}">
        <p14:creationId xmlns:p14="http://schemas.microsoft.com/office/powerpoint/2010/main" val="445586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2541</Words>
  <Application>Microsoft Office PowerPoint</Application>
  <PresentationFormat>Custom</PresentationFormat>
  <Paragraphs>264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 Santee</dc:creator>
  <cp:lastModifiedBy>PYoung</cp:lastModifiedBy>
  <cp:revision>123</cp:revision>
  <cp:lastPrinted>2016-02-11T16:20:57Z</cp:lastPrinted>
  <dcterms:created xsi:type="dcterms:W3CDTF">2016-01-31T23:26:01Z</dcterms:created>
  <dcterms:modified xsi:type="dcterms:W3CDTF">2016-02-29T17:38:18Z</dcterms:modified>
</cp:coreProperties>
</file>